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3"/>
  </p:notesMasterIdLst>
  <p:sldIdLst>
    <p:sldId id="256" r:id="rId2"/>
    <p:sldId id="270" r:id="rId3"/>
    <p:sldId id="258" r:id="rId4"/>
    <p:sldId id="259" r:id="rId5"/>
    <p:sldId id="268" r:id="rId6"/>
    <p:sldId id="260" r:id="rId7"/>
    <p:sldId id="265" r:id="rId8"/>
    <p:sldId id="264" r:id="rId9"/>
    <p:sldId id="263" r:id="rId10"/>
    <p:sldId id="262"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5253" autoAdjust="0"/>
  </p:normalViewPr>
  <p:slideViewPr>
    <p:cSldViewPr>
      <p:cViewPr varScale="1">
        <p:scale>
          <a:sx n="160" d="100"/>
          <a:sy n="160" d="100"/>
        </p:scale>
        <p:origin x="-2130"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4E0DB-6B65-4268-82E0-2CE91A8D22E8}" type="datetimeFigureOut">
              <a:rPr lang="en-US" smtClean="0"/>
              <a:pPr/>
              <a:t>9/21/2011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2DA6E1-02D4-40F9-B3BD-12786C686065}" type="slidenum">
              <a:rPr lang="en-US" smtClean="0"/>
              <a:pPr/>
              <a:t>‹#›</a:t>
            </a:fld>
            <a:endParaRPr lang="en-US"/>
          </a:p>
        </p:txBody>
      </p:sp>
    </p:spTree>
    <p:extLst>
      <p:ext uri="{BB962C8B-B14F-4D97-AF65-F5344CB8AC3E}">
        <p14:creationId xmlns:p14="http://schemas.microsoft.com/office/powerpoint/2010/main" xmlns="" val="13222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DA6E1-02D4-40F9-B3BD-12786C686065}" type="slidenum">
              <a:rPr lang="en-US" smtClean="0"/>
              <a:pPr/>
              <a:t>2</a:t>
            </a:fld>
            <a:endParaRPr lang="en-US"/>
          </a:p>
        </p:txBody>
      </p:sp>
    </p:spTree>
    <p:extLst>
      <p:ext uri="{BB962C8B-B14F-4D97-AF65-F5344CB8AC3E}">
        <p14:creationId xmlns:p14="http://schemas.microsoft.com/office/powerpoint/2010/main" xmlns="" val="1377116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DA6E1-02D4-40F9-B3BD-12786C686065}" type="slidenum">
              <a:rPr lang="en-US" smtClean="0"/>
              <a:pPr/>
              <a:t>11</a:t>
            </a:fld>
            <a:endParaRPr lang="en-US"/>
          </a:p>
        </p:txBody>
      </p:sp>
    </p:spTree>
    <p:extLst>
      <p:ext uri="{BB962C8B-B14F-4D97-AF65-F5344CB8AC3E}">
        <p14:creationId xmlns:p14="http://schemas.microsoft.com/office/powerpoint/2010/main" xmlns="" val="211027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DA6E1-02D4-40F9-B3BD-12786C686065}" type="slidenum">
              <a:rPr lang="en-US" smtClean="0"/>
              <a:pPr/>
              <a:t>3</a:t>
            </a:fld>
            <a:endParaRPr lang="en-US"/>
          </a:p>
        </p:txBody>
      </p:sp>
    </p:spTree>
    <p:extLst>
      <p:ext uri="{BB962C8B-B14F-4D97-AF65-F5344CB8AC3E}">
        <p14:creationId xmlns:p14="http://schemas.microsoft.com/office/powerpoint/2010/main" xmlns="" val="184382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DA6E1-02D4-40F9-B3BD-12786C686065}" type="slidenum">
              <a:rPr lang="en-US" smtClean="0"/>
              <a:pPr/>
              <a:t>4</a:t>
            </a:fld>
            <a:endParaRPr lang="en-US"/>
          </a:p>
        </p:txBody>
      </p:sp>
    </p:spTree>
    <p:extLst>
      <p:ext uri="{BB962C8B-B14F-4D97-AF65-F5344CB8AC3E}">
        <p14:creationId xmlns:p14="http://schemas.microsoft.com/office/powerpoint/2010/main" xmlns="" val="225857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DA6E1-02D4-40F9-B3BD-12786C686065}" type="slidenum">
              <a:rPr lang="en-US" smtClean="0"/>
              <a:pPr/>
              <a:t>5</a:t>
            </a:fld>
            <a:endParaRPr lang="en-US"/>
          </a:p>
        </p:txBody>
      </p:sp>
    </p:spTree>
    <p:extLst>
      <p:ext uri="{BB962C8B-B14F-4D97-AF65-F5344CB8AC3E}">
        <p14:creationId xmlns:p14="http://schemas.microsoft.com/office/powerpoint/2010/main" xmlns="" val="737329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DA6E1-02D4-40F9-B3BD-12786C686065}" type="slidenum">
              <a:rPr lang="en-US" smtClean="0"/>
              <a:pPr/>
              <a:t>6</a:t>
            </a:fld>
            <a:endParaRPr lang="en-US"/>
          </a:p>
        </p:txBody>
      </p:sp>
    </p:spTree>
    <p:extLst>
      <p:ext uri="{BB962C8B-B14F-4D97-AF65-F5344CB8AC3E}">
        <p14:creationId xmlns:p14="http://schemas.microsoft.com/office/powerpoint/2010/main" xmlns="" val="107807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DA6E1-02D4-40F9-B3BD-12786C686065}" type="slidenum">
              <a:rPr lang="en-US" smtClean="0"/>
              <a:pPr/>
              <a:t>7</a:t>
            </a:fld>
            <a:endParaRPr lang="en-US"/>
          </a:p>
        </p:txBody>
      </p:sp>
    </p:spTree>
    <p:extLst>
      <p:ext uri="{BB962C8B-B14F-4D97-AF65-F5344CB8AC3E}">
        <p14:creationId xmlns:p14="http://schemas.microsoft.com/office/powerpoint/2010/main" xmlns="" val="1508276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DA6E1-02D4-40F9-B3BD-12786C686065}" type="slidenum">
              <a:rPr lang="en-US" smtClean="0"/>
              <a:pPr/>
              <a:t>8</a:t>
            </a:fld>
            <a:endParaRPr lang="en-US"/>
          </a:p>
        </p:txBody>
      </p:sp>
    </p:spTree>
    <p:extLst>
      <p:ext uri="{BB962C8B-B14F-4D97-AF65-F5344CB8AC3E}">
        <p14:creationId xmlns:p14="http://schemas.microsoft.com/office/powerpoint/2010/main" xmlns="" val="2613728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DA6E1-02D4-40F9-B3BD-12786C686065}" type="slidenum">
              <a:rPr lang="en-US" smtClean="0"/>
              <a:pPr/>
              <a:t>9</a:t>
            </a:fld>
            <a:endParaRPr lang="en-US"/>
          </a:p>
        </p:txBody>
      </p:sp>
    </p:spTree>
    <p:extLst>
      <p:ext uri="{BB962C8B-B14F-4D97-AF65-F5344CB8AC3E}">
        <p14:creationId xmlns:p14="http://schemas.microsoft.com/office/powerpoint/2010/main" xmlns="" val="163115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DA6E1-02D4-40F9-B3BD-12786C686065}" type="slidenum">
              <a:rPr lang="en-US" smtClean="0"/>
              <a:pPr/>
              <a:t>10</a:t>
            </a:fld>
            <a:endParaRPr lang="en-US"/>
          </a:p>
        </p:txBody>
      </p:sp>
    </p:spTree>
    <p:extLst>
      <p:ext uri="{BB962C8B-B14F-4D97-AF65-F5344CB8AC3E}">
        <p14:creationId xmlns:p14="http://schemas.microsoft.com/office/powerpoint/2010/main" xmlns="" val="16836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9F296B-C51E-4F70-836E-B26FFD74615F}"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F820-DE7D-48A1-8467-6F85C6AD0D15}" type="slidenum">
              <a:rPr lang="en-US" smtClean="0"/>
              <a:pPr/>
              <a:t>‹#›</a:t>
            </a:fld>
            <a:endParaRPr lang="en-US"/>
          </a:p>
        </p:txBody>
      </p:sp>
    </p:spTree>
    <p:extLst>
      <p:ext uri="{BB962C8B-B14F-4D97-AF65-F5344CB8AC3E}">
        <p14:creationId xmlns:p14="http://schemas.microsoft.com/office/powerpoint/2010/main" xmlns="" val="1865206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F296B-C51E-4F70-836E-B26FFD74615F}"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F820-DE7D-48A1-8467-6F85C6AD0D15}" type="slidenum">
              <a:rPr lang="en-US" smtClean="0"/>
              <a:pPr/>
              <a:t>‹#›</a:t>
            </a:fld>
            <a:endParaRPr lang="en-US"/>
          </a:p>
        </p:txBody>
      </p:sp>
    </p:spTree>
    <p:extLst>
      <p:ext uri="{BB962C8B-B14F-4D97-AF65-F5344CB8AC3E}">
        <p14:creationId xmlns:p14="http://schemas.microsoft.com/office/powerpoint/2010/main" xmlns="" val="213880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F296B-C51E-4F70-836E-B26FFD74615F}"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F820-DE7D-48A1-8467-6F85C6AD0D15}" type="slidenum">
              <a:rPr lang="en-US" smtClean="0"/>
              <a:pPr/>
              <a:t>‹#›</a:t>
            </a:fld>
            <a:endParaRPr lang="en-US"/>
          </a:p>
        </p:txBody>
      </p:sp>
    </p:spTree>
    <p:extLst>
      <p:ext uri="{BB962C8B-B14F-4D97-AF65-F5344CB8AC3E}">
        <p14:creationId xmlns:p14="http://schemas.microsoft.com/office/powerpoint/2010/main" xmlns="" val="142588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F296B-C51E-4F70-836E-B26FFD74615F}"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F820-DE7D-48A1-8467-6F85C6AD0D15}" type="slidenum">
              <a:rPr lang="en-US" smtClean="0"/>
              <a:pPr/>
              <a:t>‹#›</a:t>
            </a:fld>
            <a:endParaRPr lang="en-US"/>
          </a:p>
        </p:txBody>
      </p:sp>
    </p:spTree>
    <p:extLst>
      <p:ext uri="{BB962C8B-B14F-4D97-AF65-F5344CB8AC3E}">
        <p14:creationId xmlns:p14="http://schemas.microsoft.com/office/powerpoint/2010/main" xmlns="" val="338461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F296B-C51E-4F70-836E-B26FFD74615F}"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F820-DE7D-48A1-8467-6F85C6AD0D15}" type="slidenum">
              <a:rPr lang="en-US" smtClean="0"/>
              <a:pPr/>
              <a:t>‹#›</a:t>
            </a:fld>
            <a:endParaRPr lang="en-US"/>
          </a:p>
        </p:txBody>
      </p:sp>
    </p:spTree>
    <p:extLst>
      <p:ext uri="{BB962C8B-B14F-4D97-AF65-F5344CB8AC3E}">
        <p14:creationId xmlns:p14="http://schemas.microsoft.com/office/powerpoint/2010/main" xmlns="" val="112234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9F296B-C51E-4F70-836E-B26FFD74615F}" type="datetimeFigureOut">
              <a:rPr lang="en-US" smtClean="0"/>
              <a:pPr/>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2F820-DE7D-48A1-8467-6F85C6AD0D15}" type="slidenum">
              <a:rPr lang="en-US" smtClean="0"/>
              <a:pPr/>
              <a:t>‹#›</a:t>
            </a:fld>
            <a:endParaRPr lang="en-US"/>
          </a:p>
        </p:txBody>
      </p:sp>
    </p:spTree>
    <p:extLst>
      <p:ext uri="{BB962C8B-B14F-4D97-AF65-F5344CB8AC3E}">
        <p14:creationId xmlns:p14="http://schemas.microsoft.com/office/powerpoint/2010/main" xmlns="" val="227685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9F296B-C51E-4F70-836E-B26FFD74615F}" type="datetimeFigureOut">
              <a:rPr lang="en-US" smtClean="0"/>
              <a:pPr/>
              <a:t>9/21/2011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F2F820-DE7D-48A1-8467-6F85C6AD0D15}" type="slidenum">
              <a:rPr lang="en-US" smtClean="0"/>
              <a:pPr/>
              <a:t>‹#›</a:t>
            </a:fld>
            <a:endParaRPr lang="en-US"/>
          </a:p>
        </p:txBody>
      </p:sp>
    </p:spTree>
    <p:extLst>
      <p:ext uri="{BB962C8B-B14F-4D97-AF65-F5344CB8AC3E}">
        <p14:creationId xmlns:p14="http://schemas.microsoft.com/office/powerpoint/2010/main" xmlns="" val="391008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9F296B-C51E-4F70-836E-B26FFD74615F}" type="datetimeFigureOut">
              <a:rPr lang="en-US" smtClean="0"/>
              <a:pPr/>
              <a:t>9/21/2011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F2F820-DE7D-48A1-8467-6F85C6AD0D15}" type="slidenum">
              <a:rPr lang="en-US" smtClean="0"/>
              <a:pPr/>
              <a:t>‹#›</a:t>
            </a:fld>
            <a:endParaRPr lang="en-US"/>
          </a:p>
        </p:txBody>
      </p:sp>
    </p:spTree>
    <p:extLst>
      <p:ext uri="{BB962C8B-B14F-4D97-AF65-F5344CB8AC3E}">
        <p14:creationId xmlns:p14="http://schemas.microsoft.com/office/powerpoint/2010/main" xmlns="" val="152114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F296B-C51E-4F70-836E-B26FFD74615F}" type="datetimeFigureOut">
              <a:rPr lang="en-US" smtClean="0"/>
              <a:pPr/>
              <a:t>9/21/2011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F2F820-DE7D-48A1-8467-6F85C6AD0D15}" type="slidenum">
              <a:rPr lang="en-US" smtClean="0"/>
              <a:pPr/>
              <a:t>‹#›</a:t>
            </a:fld>
            <a:endParaRPr lang="en-US"/>
          </a:p>
        </p:txBody>
      </p:sp>
    </p:spTree>
    <p:extLst>
      <p:ext uri="{BB962C8B-B14F-4D97-AF65-F5344CB8AC3E}">
        <p14:creationId xmlns:p14="http://schemas.microsoft.com/office/powerpoint/2010/main" xmlns="" val="1856841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F296B-C51E-4F70-836E-B26FFD74615F}" type="datetimeFigureOut">
              <a:rPr lang="en-US" smtClean="0"/>
              <a:pPr/>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2F820-DE7D-48A1-8467-6F85C6AD0D15}" type="slidenum">
              <a:rPr lang="en-US" smtClean="0"/>
              <a:pPr/>
              <a:t>‹#›</a:t>
            </a:fld>
            <a:endParaRPr lang="en-US"/>
          </a:p>
        </p:txBody>
      </p:sp>
    </p:spTree>
    <p:extLst>
      <p:ext uri="{BB962C8B-B14F-4D97-AF65-F5344CB8AC3E}">
        <p14:creationId xmlns:p14="http://schemas.microsoft.com/office/powerpoint/2010/main" xmlns="" val="2511248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F296B-C51E-4F70-836E-B26FFD74615F}" type="datetimeFigureOut">
              <a:rPr lang="en-US" smtClean="0"/>
              <a:pPr/>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2F820-DE7D-48A1-8467-6F85C6AD0D15}" type="slidenum">
              <a:rPr lang="en-US" smtClean="0"/>
              <a:pPr/>
              <a:t>‹#›</a:t>
            </a:fld>
            <a:endParaRPr lang="en-US"/>
          </a:p>
        </p:txBody>
      </p:sp>
    </p:spTree>
    <p:extLst>
      <p:ext uri="{BB962C8B-B14F-4D97-AF65-F5344CB8AC3E}">
        <p14:creationId xmlns:p14="http://schemas.microsoft.com/office/powerpoint/2010/main" xmlns="" val="1507512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F296B-C51E-4F70-836E-B26FFD74615F}" type="datetimeFigureOut">
              <a:rPr lang="en-US" smtClean="0"/>
              <a:pPr/>
              <a:t>9/21/2011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2F820-DE7D-48A1-8467-6F85C6AD0D15}" type="slidenum">
              <a:rPr lang="en-US" smtClean="0"/>
              <a:pPr/>
              <a:t>‹#›</a:t>
            </a:fld>
            <a:endParaRPr lang="en-US"/>
          </a:p>
        </p:txBody>
      </p:sp>
    </p:spTree>
    <p:extLst>
      <p:ext uri="{BB962C8B-B14F-4D97-AF65-F5344CB8AC3E}">
        <p14:creationId xmlns:p14="http://schemas.microsoft.com/office/powerpoint/2010/main" xmlns="" val="40733870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855" y="3200400"/>
            <a:ext cx="6373091" cy="3048000"/>
          </a:xfrm>
          <a:solidFill>
            <a:schemeClr val="accent4">
              <a:lumMod val="50000"/>
              <a:alpha val="75000"/>
            </a:schemeClr>
          </a:solidFill>
        </p:spPr>
        <p:txBody>
          <a:bodyPr>
            <a:normAutofit fontScale="90000"/>
          </a:bodyPr>
          <a:lstStyle/>
          <a:p>
            <a:pPr algn="ctr"/>
            <a:r>
              <a:rPr lang="en-US" sz="3200" b="1" dirty="0">
                <a:solidFill>
                  <a:schemeClr val="bg1">
                    <a:lumMod val="95000"/>
                  </a:schemeClr>
                </a:solidFill>
                <a:effectLst>
                  <a:outerShdw blurRad="38100" dist="38100" dir="2700000" algn="tl">
                    <a:srgbClr val="000000">
                      <a:alpha val="43137"/>
                    </a:srgbClr>
                  </a:outerShdw>
                </a:effectLst>
              </a:rPr>
              <a:t>Stormwater outfall watershed </a:t>
            </a:r>
            <a:r>
              <a:rPr lang="en-US" sz="3200" b="1" dirty="0" smtClean="0">
                <a:solidFill>
                  <a:schemeClr val="bg1">
                    <a:lumMod val="95000"/>
                  </a:schemeClr>
                </a:solidFill>
                <a:effectLst>
                  <a:outerShdw blurRad="38100" dist="38100" dir="2700000" algn="tl">
                    <a:srgbClr val="000000">
                      <a:alpha val="43137"/>
                    </a:srgbClr>
                  </a:outerShdw>
                </a:effectLst>
              </a:rPr>
              <a:t>delineation</a:t>
            </a:r>
            <a:r>
              <a:rPr lang="en-US" sz="3200" b="1" dirty="0">
                <a:solidFill>
                  <a:schemeClr val="bg1">
                    <a:lumMod val="95000"/>
                  </a:schemeClr>
                </a:solidFill>
                <a:effectLst>
                  <a:outerShdw blurRad="38100" dist="38100" dir="2700000" algn="tl">
                    <a:srgbClr val="000000">
                      <a:alpha val="43137"/>
                    </a:srgbClr>
                  </a:outerShdw>
                </a:effectLst>
              </a:rPr>
              <a:t>, land cover characteristics, and recommended priorities for monitoring and mitigation in the City of Pacific Grove, California </a:t>
            </a:r>
            <a:r>
              <a:rPr lang="en-US" sz="3200" dirty="0" smtClean="0">
                <a:solidFill>
                  <a:schemeClr val="bg1">
                    <a:lumMod val="95000"/>
                  </a:schemeClr>
                </a:solidFill>
                <a:effectLst>
                  <a:outerShdw blurRad="38100" dist="38100" dir="2700000" algn="tl">
                    <a:srgbClr val="000000">
                      <a:alpha val="43137"/>
                    </a:srgbClr>
                  </a:outerShdw>
                </a:effectLst>
              </a:rPr>
              <a:t> </a:t>
            </a:r>
            <a:endParaRPr lang="en-US" sz="3200" dirty="0">
              <a:solidFill>
                <a:schemeClr val="bg1">
                  <a:lumMod val="9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398327" y="3124200"/>
            <a:ext cx="1752600" cy="3110345"/>
          </a:xfrm>
          <a:solidFill>
            <a:schemeClr val="bg1">
              <a:lumMod val="85000"/>
              <a:alpha val="75000"/>
            </a:schemeClr>
          </a:solidFill>
        </p:spPr>
        <p:txBody>
          <a:bodyPr>
            <a:normAutofit fontScale="47500" lnSpcReduction="20000"/>
          </a:bodyPr>
          <a:lstStyle/>
          <a:p>
            <a:r>
              <a:rPr lang="en-US" b="1" dirty="0">
                <a:solidFill>
                  <a:schemeClr val="tx1"/>
                </a:solidFill>
              </a:rPr>
              <a:t>Kathy Pugh</a:t>
            </a:r>
          </a:p>
          <a:p>
            <a:r>
              <a:rPr lang="en-US" b="1" dirty="0">
                <a:solidFill>
                  <a:schemeClr val="tx1"/>
                </a:solidFill>
              </a:rPr>
              <a:t>Roger Arenas</a:t>
            </a:r>
          </a:p>
          <a:p>
            <a:r>
              <a:rPr lang="en-US" b="1" dirty="0">
                <a:solidFill>
                  <a:schemeClr val="tx1"/>
                </a:solidFill>
              </a:rPr>
              <a:t>Patty </a:t>
            </a:r>
            <a:r>
              <a:rPr lang="en-US" b="1" dirty="0" err="1">
                <a:solidFill>
                  <a:schemeClr val="tx1"/>
                </a:solidFill>
              </a:rPr>
              <a:t>Cubanski</a:t>
            </a:r>
            <a:endParaRPr lang="en-US" b="1" dirty="0">
              <a:solidFill>
                <a:schemeClr val="tx1"/>
              </a:solidFill>
            </a:endParaRPr>
          </a:p>
          <a:p>
            <a:r>
              <a:rPr lang="en-US" b="1" dirty="0">
                <a:solidFill>
                  <a:schemeClr val="tx1"/>
                </a:solidFill>
              </a:rPr>
              <a:t>Michele </a:t>
            </a:r>
            <a:r>
              <a:rPr lang="en-US" b="1" dirty="0" err="1">
                <a:solidFill>
                  <a:schemeClr val="tx1"/>
                </a:solidFill>
              </a:rPr>
              <a:t>Lanctot</a:t>
            </a:r>
            <a:r>
              <a:rPr lang="en-US" b="1" dirty="0">
                <a:solidFill>
                  <a:schemeClr val="tx1"/>
                </a:solidFill>
              </a:rPr>
              <a:t> </a:t>
            </a:r>
          </a:p>
          <a:p>
            <a:r>
              <a:rPr lang="en-US" b="1" dirty="0">
                <a:solidFill>
                  <a:schemeClr val="tx1"/>
                </a:solidFill>
              </a:rPr>
              <a:t>AJ Purdy</a:t>
            </a:r>
          </a:p>
          <a:p>
            <a:r>
              <a:rPr lang="en-US" b="1" dirty="0">
                <a:solidFill>
                  <a:schemeClr val="tx1"/>
                </a:solidFill>
              </a:rPr>
              <a:t>Ryan Bassett</a:t>
            </a:r>
          </a:p>
          <a:p>
            <a:r>
              <a:rPr lang="en-US" b="1" dirty="0">
                <a:solidFill>
                  <a:schemeClr val="tx1"/>
                </a:solidFill>
              </a:rPr>
              <a:t>Jacob Smith</a:t>
            </a:r>
          </a:p>
          <a:p>
            <a:r>
              <a:rPr lang="en-US" b="1" dirty="0" err="1">
                <a:solidFill>
                  <a:schemeClr val="tx1"/>
                </a:solidFill>
              </a:rPr>
              <a:t>Shaelyn</a:t>
            </a:r>
            <a:r>
              <a:rPr lang="en-US" b="1" dirty="0">
                <a:solidFill>
                  <a:schemeClr val="tx1"/>
                </a:solidFill>
              </a:rPr>
              <a:t> </a:t>
            </a:r>
            <a:r>
              <a:rPr lang="en-US" b="1" dirty="0" err="1">
                <a:solidFill>
                  <a:schemeClr val="tx1"/>
                </a:solidFill>
              </a:rPr>
              <a:t>Hession</a:t>
            </a:r>
            <a:endParaRPr lang="en-US" b="1" dirty="0">
              <a:solidFill>
                <a:schemeClr val="tx1"/>
              </a:solidFill>
            </a:endParaRPr>
          </a:p>
          <a:p>
            <a:r>
              <a:rPr lang="en-US" b="1" dirty="0">
                <a:solidFill>
                  <a:schemeClr val="tx1"/>
                </a:solidFill>
              </a:rPr>
              <a:t>Kyle Stoner</a:t>
            </a:r>
          </a:p>
          <a:p>
            <a:r>
              <a:rPr lang="en-US" b="1" dirty="0">
                <a:solidFill>
                  <a:schemeClr val="tx1"/>
                </a:solidFill>
              </a:rPr>
              <a:t>Gabriela </a:t>
            </a:r>
            <a:r>
              <a:rPr lang="en-US" b="1" dirty="0" err="1">
                <a:solidFill>
                  <a:schemeClr val="tx1"/>
                </a:solidFill>
              </a:rPr>
              <a:t>Alberola</a:t>
            </a:r>
            <a:endParaRPr lang="en-US" b="1" dirty="0">
              <a:solidFill>
                <a:schemeClr val="tx1"/>
              </a:solidFill>
            </a:endParaRPr>
          </a:p>
          <a:p>
            <a:r>
              <a:rPr lang="en-US" b="1" dirty="0">
                <a:solidFill>
                  <a:schemeClr val="tx1"/>
                </a:solidFill>
              </a:rPr>
              <a:t>Natalie Jacuzzi </a:t>
            </a:r>
          </a:p>
          <a:p>
            <a:r>
              <a:rPr lang="en-US" b="1" dirty="0">
                <a:solidFill>
                  <a:schemeClr val="tx1"/>
                </a:solidFill>
              </a:rPr>
              <a:t>Rose </a:t>
            </a:r>
            <a:r>
              <a:rPr lang="en-US" b="1" dirty="0" err="1">
                <a:solidFill>
                  <a:schemeClr val="tx1"/>
                </a:solidFill>
              </a:rPr>
              <a:t>Ashbach</a:t>
            </a:r>
            <a:r>
              <a:rPr lang="en-US" b="1" dirty="0">
                <a:solidFill>
                  <a:schemeClr val="tx1"/>
                </a:solidFill>
              </a:rPr>
              <a:t> </a:t>
            </a:r>
          </a:p>
          <a:p>
            <a:r>
              <a:rPr lang="en-US" b="1" i="1" dirty="0">
                <a:solidFill>
                  <a:schemeClr val="tx1"/>
                </a:solidFill>
              </a:rPr>
              <a:t>Fred Watson </a:t>
            </a:r>
          </a:p>
          <a:p>
            <a:pPr algn="ctr"/>
            <a:endParaRPr lang="en-US" b="1" dirty="0">
              <a:solidFill>
                <a:schemeClr val="tx1"/>
              </a:solidFill>
            </a:endParaRPr>
          </a:p>
          <a:p>
            <a:pPr algn="ctr"/>
            <a:endParaRPr lang="en-US" b="1" dirty="0">
              <a:solidFill>
                <a:schemeClr val="tx1"/>
              </a:solidFill>
              <a:effectLst>
                <a:outerShdw blurRad="38100" dist="38100" dir="2700000" algn="tl">
                  <a:srgbClr val="000000">
                    <a:alpha val="43137"/>
                  </a:srgbClr>
                </a:outerShdw>
              </a:effectLst>
            </a:endParaRPr>
          </a:p>
        </p:txBody>
      </p:sp>
      <p:sp>
        <p:nvSpPr>
          <p:cNvPr id="4" name="TextBox 3"/>
          <p:cNvSpPr txBox="1"/>
          <p:nvPr/>
        </p:nvSpPr>
        <p:spPr>
          <a:xfrm>
            <a:off x="0" y="6400801"/>
            <a:ext cx="9144000" cy="523220"/>
          </a:xfrm>
          <a:prstGeom prst="rect">
            <a:avLst/>
          </a:prstGeom>
          <a:solidFill>
            <a:schemeClr val="accent2">
              <a:lumMod val="40000"/>
              <a:lumOff val="60000"/>
            </a:schemeClr>
          </a:solidFill>
        </p:spPr>
        <p:txBody>
          <a:bodyPr wrap="square" rtlCol="0">
            <a:spAutoFit/>
          </a:bodyPr>
          <a:lstStyle/>
          <a:p>
            <a:r>
              <a:rPr lang="en-US" sz="1400" dirty="0" smtClean="0"/>
              <a:t>Presentation by CSUMB class ENVS 660 to stormwater management staff from City of Pacific Grove, City of Monterey, Monterey Regional Storm Water Management Program, and Monterey Bay National Marine Sanctuary, 20</a:t>
            </a:r>
            <a:r>
              <a:rPr lang="en-US" sz="1400" baseline="30000" dirty="0" smtClean="0"/>
              <a:t>th</a:t>
            </a:r>
            <a:r>
              <a:rPr lang="en-US" sz="1400" dirty="0" smtClean="0"/>
              <a:t> Sep 2011.</a:t>
            </a:r>
            <a:endParaRPr lang="en-US" sz="1400" dirty="0"/>
          </a:p>
        </p:txBody>
      </p:sp>
    </p:spTree>
    <p:extLst>
      <p:ext uri="{BB962C8B-B14F-4D97-AF65-F5344CB8AC3E}">
        <p14:creationId xmlns:p14="http://schemas.microsoft.com/office/powerpoint/2010/main" xmlns="" val="17046655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alpha val="70000"/>
              </a:schemeClr>
            </a:gs>
            <a:gs pos="72000">
              <a:schemeClr val="bg1">
                <a:shade val="100000"/>
                <a:satMod val="115000"/>
                <a:alpha val="90000"/>
              </a:schemeClr>
            </a:gs>
            <a:gs pos="100000">
              <a:schemeClr val="bg1">
                <a:shade val="70000"/>
                <a:satMod val="13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rmAutofit/>
          </a:bodyPr>
          <a:lstStyle/>
          <a:p>
            <a:pPr algn="l"/>
            <a:r>
              <a:rPr lang="en-US" sz="4000" dirty="0" smtClean="0"/>
              <a:t>Next steps </a:t>
            </a:r>
            <a:endParaRPr lang="en-US" sz="4000" dirty="0"/>
          </a:p>
        </p:txBody>
      </p:sp>
      <p:sp>
        <p:nvSpPr>
          <p:cNvPr id="4" name="Rectangle 3"/>
          <p:cNvSpPr/>
          <p:nvPr/>
        </p:nvSpPr>
        <p:spPr>
          <a:xfrm>
            <a:off x="762000" y="1143000"/>
            <a:ext cx="7543800" cy="5170646"/>
          </a:xfrm>
          <a:prstGeom prst="rect">
            <a:avLst/>
          </a:prstGeom>
        </p:spPr>
        <p:txBody>
          <a:bodyPr wrap="square">
            <a:spAutoFit/>
          </a:bodyPr>
          <a:lstStyle/>
          <a:p>
            <a:pPr marL="285750" indent="-285750">
              <a:buClr>
                <a:schemeClr val="bg1">
                  <a:lumMod val="65000"/>
                </a:schemeClr>
              </a:buClr>
              <a:buFont typeface="Arial" pitchFamily="34" charset="0"/>
              <a:buChar char="•"/>
            </a:pPr>
            <a:r>
              <a:rPr lang="en-US" sz="2200" dirty="0"/>
              <a:t>Prioritize delineated watersheds according to mitigation needs</a:t>
            </a:r>
          </a:p>
          <a:p>
            <a:pPr marL="285750" indent="-285750">
              <a:buClr>
                <a:schemeClr val="bg1">
                  <a:lumMod val="65000"/>
                </a:schemeClr>
              </a:buClr>
              <a:buFont typeface="Arial" pitchFamily="34" charset="0"/>
              <a:buChar char="•"/>
            </a:pPr>
            <a:r>
              <a:rPr lang="en-US" sz="2200" dirty="0"/>
              <a:t>Collect data necessary for </a:t>
            </a:r>
            <a:r>
              <a:rPr lang="en-US" sz="2200"/>
              <a:t>hydrologic </a:t>
            </a:r>
            <a:r>
              <a:rPr lang="en-US" sz="2200" smtClean="0"/>
              <a:t>modeling</a:t>
            </a:r>
          </a:p>
          <a:p>
            <a:pPr marL="742950" lvl="1" indent="-285750">
              <a:buClr>
                <a:schemeClr val="bg1">
                  <a:lumMod val="65000"/>
                </a:schemeClr>
              </a:buClr>
              <a:buFont typeface="Arial" pitchFamily="34" charset="0"/>
              <a:buChar char="•"/>
            </a:pPr>
            <a:r>
              <a:rPr lang="en-US" sz="2200" smtClean="0"/>
              <a:t>Precipitation</a:t>
            </a:r>
            <a:endParaRPr lang="en-US" sz="2200" dirty="0"/>
          </a:p>
          <a:p>
            <a:pPr marL="1200150" lvl="2" indent="-285750">
              <a:buClr>
                <a:schemeClr val="bg1">
                  <a:lumMod val="65000"/>
                </a:schemeClr>
              </a:buClr>
              <a:buFont typeface="Arial" pitchFamily="34" charset="0"/>
              <a:buChar char="•"/>
            </a:pPr>
            <a:r>
              <a:rPr lang="en-US" sz="2200" dirty="0"/>
              <a:t>local, high-resolution</a:t>
            </a:r>
          </a:p>
          <a:p>
            <a:pPr marL="742950" lvl="1" indent="-285750">
              <a:buClr>
                <a:schemeClr val="bg1">
                  <a:lumMod val="65000"/>
                </a:schemeClr>
              </a:buClr>
              <a:buFont typeface="Arial" pitchFamily="34" charset="0"/>
              <a:buChar char="•"/>
            </a:pPr>
            <a:r>
              <a:rPr lang="en-US" sz="2200" dirty="0"/>
              <a:t>Outfall discharge</a:t>
            </a:r>
          </a:p>
          <a:p>
            <a:pPr marL="1200150" lvl="2" indent="-285750">
              <a:buClr>
                <a:schemeClr val="bg1">
                  <a:lumMod val="65000"/>
                </a:schemeClr>
              </a:buClr>
              <a:buFont typeface="Arial" pitchFamily="34" charset="0"/>
              <a:buChar char="•"/>
            </a:pPr>
            <a:r>
              <a:rPr lang="en-US" sz="2200" dirty="0"/>
              <a:t>Key outfalls</a:t>
            </a:r>
          </a:p>
          <a:p>
            <a:pPr marL="742950" lvl="1" indent="-285750">
              <a:buClr>
                <a:schemeClr val="bg1">
                  <a:lumMod val="65000"/>
                </a:schemeClr>
              </a:buClr>
              <a:buFont typeface="Arial" pitchFamily="34" charset="0"/>
              <a:buChar char="•"/>
            </a:pPr>
            <a:r>
              <a:rPr lang="en-US" sz="2200" dirty="0"/>
              <a:t>Soil Characteristics</a:t>
            </a:r>
          </a:p>
          <a:p>
            <a:pPr marL="1200150" lvl="2" indent="-285750">
              <a:buClr>
                <a:schemeClr val="bg1">
                  <a:lumMod val="65000"/>
                </a:schemeClr>
              </a:buClr>
              <a:buFont typeface="Arial" pitchFamily="34" charset="0"/>
              <a:buChar char="•"/>
            </a:pPr>
            <a:r>
              <a:rPr lang="en-US" sz="2200" dirty="0"/>
              <a:t>Field verification</a:t>
            </a:r>
          </a:p>
          <a:p>
            <a:pPr marL="742950" lvl="1" indent="-285750">
              <a:buClr>
                <a:schemeClr val="bg1">
                  <a:lumMod val="65000"/>
                </a:schemeClr>
              </a:buClr>
              <a:buFont typeface="Arial" pitchFamily="34" charset="0"/>
              <a:buChar char="•"/>
            </a:pPr>
            <a:r>
              <a:rPr lang="en-US" sz="2200" dirty="0"/>
              <a:t>Continued water quality monitoring</a:t>
            </a:r>
          </a:p>
          <a:p>
            <a:pPr marL="285750" indent="-285750">
              <a:buClr>
                <a:schemeClr val="bg1">
                  <a:lumMod val="65000"/>
                </a:schemeClr>
              </a:buClr>
              <a:buFont typeface="Arial" pitchFamily="34" charset="0"/>
              <a:buChar char="•"/>
            </a:pPr>
            <a:r>
              <a:rPr lang="en-US" sz="2200" dirty="0"/>
              <a:t>Build and calibrate watershed model</a:t>
            </a:r>
          </a:p>
          <a:p>
            <a:pPr marL="742950" lvl="1" indent="-285750">
              <a:buClr>
                <a:schemeClr val="bg1">
                  <a:lumMod val="65000"/>
                </a:schemeClr>
              </a:buClr>
              <a:buFont typeface="Arial" pitchFamily="34" charset="0"/>
              <a:buChar char="•"/>
            </a:pPr>
            <a:r>
              <a:rPr lang="en-US" sz="2200" dirty="0"/>
              <a:t>Greenwood Park given priority</a:t>
            </a:r>
          </a:p>
          <a:p>
            <a:pPr marL="285750" indent="-285750">
              <a:buClr>
                <a:schemeClr val="bg1">
                  <a:lumMod val="65000"/>
                </a:schemeClr>
              </a:buClr>
              <a:buFont typeface="Arial" pitchFamily="34" charset="0"/>
              <a:buChar char="•"/>
            </a:pPr>
            <a:r>
              <a:rPr lang="en-US" sz="2200" dirty="0"/>
              <a:t>Assess mitigation measures feasibility using model simulations</a:t>
            </a:r>
          </a:p>
          <a:p>
            <a:pPr marL="742950" lvl="1" indent="-285750">
              <a:buClr>
                <a:schemeClr val="bg1">
                  <a:lumMod val="65000"/>
                </a:schemeClr>
              </a:buClr>
              <a:buFont typeface="Arial" pitchFamily="34" charset="0"/>
              <a:buChar char="•"/>
            </a:pPr>
            <a:r>
              <a:rPr lang="en-US" sz="2200" dirty="0"/>
              <a:t>Restructure and reassess mitigation designs  if needed</a:t>
            </a:r>
          </a:p>
          <a:p>
            <a:pPr marL="285750" indent="-285750">
              <a:buClr>
                <a:schemeClr val="bg1">
                  <a:lumMod val="65000"/>
                </a:schemeClr>
              </a:buClr>
              <a:buFont typeface="Arial" pitchFamily="34" charset="0"/>
              <a:buChar char="•"/>
            </a:pPr>
            <a:r>
              <a:rPr lang="en-US" sz="2200" dirty="0"/>
              <a:t>Implement mitigation measures</a:t>
            </a:r>
          </a:p>
          <a:p>
            <a:pPr marL="285750" indent="-285750">
              <a:buClr>
                <a:schemeClr val="bg1">
                  <a:lumMod val="65000"/>
                </a:schemeClr>
              </a:buClr>
              <a:buFont typeface="Arial" pitchFamily="34" charset="0"/>
              <a:buChar char="•"/>
            </a:pPr>
            <a:r>
              <a:rPr lang="en-US" sz="2200" dirty="0"/>
              <a:t>Continue monitoring</a:t>
            </a:r>
          </a:p>
        </p:txBody>
      </p:sp>
    </p:spTree>
    <p:extLst>
      <p:ext uri="{BB962C8B-B14F-4D97-AF65-F5344CB8AC3E}">
        <p14:creationId xmlns:p14="http://schemas.microsoft.com/office/powerpoint/2010/main" xmlns="" val="31723534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alpha val="70000"/>
              </a:schemeClr>
            </a:gs>
            <a:gs pos="72000">
              <a:schemeClr val="bg1">
                <a:shade val="100000"/>
                <a:satMod val="115000"/>
                <a:alpha val="90000"/>
              </a:schemeClr>
            </a:gs>
            <a:gs pos="100000">
              <a:schemeClr val="bg1">
                <a:shade val="70000"/>
                <a:satMod val="13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Conclusions/ Questions?</a:t>
            </a:r>
            <a:endParaRPr lang="en-US" sz="4000" dirty="0"/>
          </a:p>
        </p:txBody>
      </p:sp>
      <p:sp>
        <p:nvSpPr>
          <p:cNvPr id="3" name="Content Placeholder 2"/>
          <p:cNvSpPr>
            <a:spLocks noGrp="1"/>
          </p:cNvSpPr>
          <p:nvPr>
            <p:ph idx="1"/>
          </p:nvPr>
        </p:nvSpPr>
        <p:spPr/>
        <p:txBody>
          <a:bodyPr/>
          <a:lstStyle/>
          <a:p>
            <a:endParaRPr lang="en-US"/>
          </a:p>
        </p:txBody>
      </p:sp>
      <p:pic>
        <p:nvPicPr>
          <p:cNvPr id="4" name="Content Placeholder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4600" y="2362200"/>
            <a:ext cx="3962400" cy="2971800"/>
          </a:xfrm>
          <a:prstGeom prst="rect">
            <a:avLst/>
          </a:prstGeom>
        </p:spPr>
      </p:pic>
    </p:spTree>
    <p:extLst>
      <p:ext uri="{BB962C8B-B14F-4D97-AF65-F5344CB8AC3E}">
        <p14:creationId xmlns:p14="http://schemas.microsoft.com/office/powerpoint/2010/main" xmlns="" val="38259635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alpha val="70000"/>
              </a:schemeClr>
            </a:gs>
            <a:gs pos="72000">
              <a:schemeClr val="bg1">
                <a:shade val="100000"/>
                <a:satMod val="115000"/>
                <a:alpha val="90000"/>
              </a:schemeClr>
            </a:gs>
            <a:gs pos="100000">
              <a:schemeClr val="bg1">
                <a:shade val="70000"/>
                <a:satMod val="13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lstStyle/>
          <a:p>
            <a:pPr algn="l"/>
            <a:r>
              <a:rPr lang="en-US" sz="4000" dirty="0" smtClean="0"/>
              <a:t>Field Methods</a:t>
            </a:r>
            <a:endParaRPr lang="en-US" sz="4000" dirty="0"/>
          </a:p>
        </p:txBody>
      </p:sp>
      <p:sp>
        <p:nvSpPr>
          <p:cNvPr id="5" name="Content Placeholder 2"/>
          <p:cNvSpPr txBox="1">
            <a:spLocks/>
          </p:cNvSpPr>
          <p:nvPr/>
        </p:nvSpPr>
        <p:spPr>
          <a:xfrm>
            <a:off x="457200" y="1371600"/>
            <a:ext cx="8229600" cy="4724400"/>
          </a:xfrm>
          <a:prstGeom prst="rect">
            <a:avLst/>
          </a:prstGeom>
        </p:spPr>
        <p:txBody>
          <a:bodyPr vert="horz" lIns="91440" tIns="45720" rIns="91440" bIns="45720" rtlCol="0">
            <a:normAutofit lnSpcReduction="10000"/>
          </a:bodyPr>
          <a:lstStyle/>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rPr>
              <a:t>Located outfalls 10” diameter and greater</a:t>
            </a:r>
          </a:p>
          <a:p>
            <a:pPr marL="640080" marR="0" lvl="1" indent="-228600" algn="l" defTabSz="914400" rtl="0" eaLnBrk="1" fontAlgn="auto" latinLnBrk="0" hangingPunct="1">
              <a:lnSpc>
                <a:spcPct val="100000"/>
              </a:lnSpc>
              <a:spcBef>
                <a:spcPct val="20000"/>
              </a:spcBef>
              <a:spcAft>
                <a:spcPts val="0"/>
              </a:spcAft>
              <a:buClr>
                <a:schemeClr val="accent2"/>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rPr>
              <a:t>Coordinates &amp; measurements recorded</a:t>
            </a:r>
          </a:p>
          <a:p>
            <a:pPr marL="640080" marR="0" lvl="1" indent="-228600" algn="l" defTabSz="914400" rtl="0" eaLnBrk="1" fontAlgn="auto" latinLnBrk="0" hangingPunct="1">
              <a:lnSpc>
                <a:spcPct val="100000"/>
              </a:lnSpc>
              <a:spcBef>
                <a:spcPct val="20000"/>
              </a:spcBef>
              <a:spcAft>
                <a:spcPts val="0"/>
              </a:spcAft>
              <a:buClr>
                <a:schemeClr val="accent2"/>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rPr>
              <a:t>Photographed</a:t>
            </a:r>
          </a:p>
          <a:p>
            <a:pPr marL="640080" marR="0" lvl="1" indent="-228600" algn="l" defTabSz="914400" rtl="0" eaLnBrk="1" fontAlgn="auto" latinLnBrk="0" hangingPunct="1">
              <a:lnSpc>
                <a:spcPct val="100000"/>
              </a:lnSpc>
              <a:spcBef>
                <a:spcPct val="20000"/>
              </a:spcBef>
              <a:spcAft>
                <a:spcPts val="0"/>
              </a:spcAft>
              <a:buClr>
                <a:schemeClr val="accent2"/>
              </a:buClr>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lang="en-US" sz="2800" dirty="0" smtClean="0"/>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lang="en-US" sz="2800" dirty="0" smtClean="0"/>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rPr>
              <a:t>Field validated GIS delineated watersheds</a:t>
            </a:r>
          </a:p>
          <a:p>
            <a:pPr marL="640080" marR="0" lvl="1" indent="-228600" algn="l" defTabSz="914400" rtl="0" eaLnBrk="1" fontAlgn="auto" latinLnBrk="0" hangingPunct="1">
              <a:lnSpc>
                <a:spcPct val="100000"/>
              </a:lnSpc>
              <a:spcBef>
                <a:spcPct val="20000"/>
              </a:spcBef>
              <a:spcAft>
                <a:spcPts val="0"/>
              </a:spcAft>
              <a:buClr>
                <a:schemeClr val="accent2"/>
              </a:buClr>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j-lt"/>
            </a:endParaRPr>
          </a:p>
        </p:txBody>
      </p:sp>
      <p:pic>
        <p:nvPicPr>
          <p:cNvPr id="7" name="Picture 2" descr="C:\Documents and Settings\OWNER\My Documents\ENVS 660\Pacific Grove Stormwater project\Field Pictures\DSCN1248.JPG"/>
          <p:cNvPicPr>
            <a:picLocks noChangeAspect="1" noChangeArrowheads="1"/>
          </p:cNvPicPr>
          <p:nvPr/>
        </p:nvPicPr>
        <p:blipFill>
          <a:blip r:embed="rId3" cstate="print"/>
          <a:srcRect/>
          <a:stretch>
            <a:fillRect/>
          </a:stretch>
        </p:blipFill>
        <p:spPr bwMode="auto">
          <a:xfrm>
            <a:off x="583629" y="2971800"/>
            <a:ext cx="3251853" cy="2438400"/>
          </a:xfrm>
          <a:prstGeom prst="rect">
            <a:avLst/>
          </a:prstGeom>
          <a:noFill/>
        </p:spPr>
      </p:pic>
      <p:pic>
        <p:nvPicPr>
          <p:cNvPr id="8" name="Picture 3" descr="C:\Documents and Settings\OWNER\My Documents\ENVS 660\Pacific Grove Stormwater project\Field Pictures\DSCN1279.JPG"/>
          <p:cNvPicPr>
            <a:picLocks noChangeAspect="1" noChangeArrowheads="1"/>
          </p:cNvPicPr>
          <p:nvPr/>
        </p:nvPicPr>
        <p:blipFill>
          <a:blip r:embed="rId4" cstate="print"/>
          <a:srcRect r="20037" b="19777"/>
          <a:stretch>
            <a:fillRect/>
          </a:stretch>
        </p:blipFill>
        <p:spPr bwMode="auto">
          <a:xfrm>
            <a:off x="4583114" y="2437704"/>
            <a:ext cx="3951286" cy="2972498"/>
          </a:xfrm>
          <a:prstGeom prst="rect">
            <a:avLst/>
          </a:prstGeom>
          <a:noFill/>
        </p:spPr>
      </p:pic>
    </p:spTree>
    <p:extLst>
      <p:ext uri="{BB962C8B-B14F-4D97-AF65-F5344CB8AC3E}">
        <p14:creationId xmlns:p14="http://schemas.microsoft.com/office/powerpoint/2010/main" xmlns="" val="28923222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alpha val="70000"/>
              </a:schemeClr>
            </a:gs>
            <a:gs pos="72000">
              <a:schemeClr val="bg1">
                <a:shade val="100000"/>
                <a:satMod val="115000"/>
                <a:alpha val="90000"/>
              </a:schemeClr>
            </a:gs>
            <a:gs pos="100000">
              <a:schemeClr val="bg1">
                <a:shade val="70000"/>
                <a:satMod val="13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7620000" cy="685800"/>
          </a:xfrm>
        </p:spPr>
        <p:txBody>
          <a:bodyPr>
            <a:normAutofit fontScale="90000"/>
          </a:bodyPr>
          <a:lstStyle/>
          <a:p>
            <a:pPr algn="l"/>
            <a:r>
              <a:rPr lang="en-US" sz="4000" dirty="0" smtClean="0"/>
              <a:t>Delineation</a:t>
            </a:r>
            <a:r>
              <a:rPr lang="en-US" dirty="0" smtClean="0"/>
              <a:t> </a:t>
            </a:r>
            <a:r>
              <a:rPr lang="en-US" sz="4000" dirty="0" smtClean="0"/>
              <a:t>Methods</a:t>
            </a:r>
            <a:endParaRPr lang="en-US" sz="4000" dirty="0"/>
          </a:p>
        </p:txBody>
      </p:sp>
      <p:sp>
        <p:nvSpPr>
          <p:cNvPr id="4" name="Content Placeholder 2"/>
          <p:cNvSpPr txBox="1">
            <a:spLocks/>
          </p:cNvSpPr>
          <p:nvPr/>
        </p:nvSpPr>
        <p:spPr>
          <a:xfrm>
            <a:off x="457200" y="1524000"/>
            <a:ext cx="7620000" cy="4800600"/>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fontAlgn="base"/>
            <a:r>
              <a:rPr lang="en-US" sz="2400" dirty="0" smtClean="0"/>
              <a:t>Imported storm drain mains data </a:t>
            </a:r>
          </a:p>
          <a:p>
            <a:pPr marL="114300" indent="0" fontAlgn="base">
              <a:buNone/>
            </a:pPr>
            <a:r>
              <a:rPr lang="en-US" sz="2400" dirty="0"/>
              <a:t>	</a:t>
            </a:r>
            <a:r>
              <a:rPr lang="en-US" sz="2400" dirty="0" smtClean="0"/>
              <a:t>and Digital Elevation Model</a:t>
            </a:r>
          </a:p>
          <a:p>
            <a:pPr fontAlgn="base"/>
            <a:r>
              <a:rPr lang="en-US" sz="2400" dirty="0" smtClean="0"/>
              <a:t> Reclassified storm drain raster to be binary </a:t>
            </a:r>
          </a:p>
          <a:p>
            <a:pPr fontAlgn="base"/>
            <a:r>
              <a:rPr lang="en-US" sz="2400" dirty="0" smtClean="0"/>
              <a:t>Subtracted reclassified storm drain raster from the DEM to create “burned” DEM. </a:t>
            </a:r>
          </a:p>
          <a:p>
            <a:pPr fontAlgn="base"/>
            <a:r>
              <a:rPr lang="en-US" sz="2400" dirty="0" smtClean="0"/>
              <a:t>Imported storm drain outfall location data </a:t>
            </a:r>
          </a:p>
          <a:p>
            <a:pPr fontAlgn="base"/>
            <a:r>
              <a:rPr lang="en-US" sz="2400" dirty="0" smtClean="0"/>
              <a:t>Hydrology Tools within Spatial Analyst  </a:t>
            </a:r>
          </a:p>
          <a:p>
            <a:pPr lvl="1" fontAlgn="base"/>
            <a:r>
              <a:rPr lang="en-US" sz="2400" dirty="0" smtClean="0"/>
              <a:t>Fill analysis </a:t>
            </a:r>
          </a:p>
          <a:p>
            <a:pPr lvl="1" fontAlgn="base"/>
            <a:r>
              <a:rPr lang="en-US" sz="2400" dirty="0" smtClean="0"/>
              <a:t>Directional analysis </a:t>
            </a:r>
          </a:p>
          <a:p>
            <a:pPr lvl="1" fontAlgn="base"/>
            <a:r>
              <a:rPr lang="en-US" sz="2400" dirty="0" smtClean="0"/>
              <a:t>Accumulation analysis </a:t>
            </a:r>
          </a:p>
          <a:p>
            <a:pPr lvl="1" fontAlgn="base"/>
            <a:r>
              <a:rPr lang="en-US" sz="2400" dirty="0" smtClean="0"/>
              <a:t>Edited outfalls </a:t>
            </a:r>
          </a:p>
          <a:p>
            <a:pPr lvl="1" fontAlgn="base"/>
            <a:r>
              <a:rPr lang="en-US" sz="2400" dirty="0" smtClean="0"/>
              <a:t>Watershed analysis</a:t>
            </a:r>
          </a:p>
          <a:p>
            <a:endParaRPr lang="en-US"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173152" y="3862071"/>
            <a:ext cx="1904047" cy="2538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23144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alpha val="70000"/>
              </a:schemeClr>
            </a:gs>
            <a:gs pos="72000">
              <a:schemeClr val="bg1">
                <a:shade val="100000"/>
                <a:satMod val="115000"/>
                <a:alpha val="90000"/>
              </a:schemeClr>
            </a:gs>
            <a:gs pos="100000">
              <a:schemeClr val="bg1">
                <a:shade val="70000"/>
                <a:satMod val="130000"/>
              </a:schemeClr>
            </a:gs>
          </a:gsLst>
          <a:lin ang="16200000" scaled="1"/>
          <a:tileRect/>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2259610" y="741217"/>
            <a:ext cx="4674590" cy="60494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0" y="7257"/>
            <a:ext cx="9144000" cy="838200"/>
          </a:xfrm>
        </p:spPr>
        <p:txBody>
          <a:bodyPr>
            <a:normAutofit/>
          </a:bodyPr>
          <a:lstStyle/>
          <a:p>
            <a:pPr algn="ctr"/>
            <a:r>
              <a:rPr lang="en-US" sz="4000" dirty="0" smtClean="0"/>
              <a:t>Watershed Boundaries</a:t>
            </a:r>
            <a:endParaRPr lang="en-US" sz="4000" dirty="0"/>
          </a:p>
        </p:txBody>
      </p:sp>
    </p:spTree>
    <p:extLst>
      <p:ext uri="{BB962C8B-B14F-4D97-AF65-F5344CB8AC3E}">
        <p14:creationId xmlns:p14="http://schemas.microsoft.com/office/powerpoint/2010/main" xmlns="" val="22114602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alpha val="70000"/>
              </a:schemeClr>
            </a:gs>
            <a:gs pos="72000">
              <a:schemeClr val="bg1">
                <a:shade val="100000"/>
                <a:satMod val="115000"/>
                <a:alpha val="90000"/>
              </a:schemeClr>
            </a:gs>
            <a:gs pos="100000">
              <a:schemeClr val="bg1">
                <a:shade val="70000"/>
                <a:satMod val="13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19100"/>
            <a:ext cx="3810000" cy="571500"/>
          </a:xfrm>
        </p:spPr>
        <p:txBody>
          <a:bodyPr>
            <a:normAutofit fontScale="90000"/>
          </a:bodyPr>
          <a:lstStyle/>
          <a:p>
            <a:pPr algn="ctr"/>
            <a:r>
              <a:rPr lang="en-US" dirty="0" smtClean="0"/>
              <a:t>Land</a:t>
            </a:r>
            <a:r>
              <a:rPr lang="en-US" sz="4000" dirty="0" smtClean="0"/>
              <a:t> Use</a:t>
            </a:r>
            <a:endParaRPr lang="en-US" sz="4000"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159242" y="1049337"/>
            <a:ext cx="3900181" cy="5046663"/>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4474976" y="1040484"/>
            <a:ext cx="3907023" cy="5055516"/>
          </a:xfrm>
        </p:spPr>
      </p:pic>
      <p:sp>
        <p:nvSpPr>
          <p:cNvPr id="5" name="TextBox 4"/>
          <p:cNvSpPr txBox="1"/>
          <p:nvPr/>
        </p:nvSpPr>
        <p:spPr>
          <a:xfrm>
            <a:off x="4482" y="6191071"/>
            <a:ext cx="9139518" cy="1200329"/>
          </a:xfrm>
          <a:prstGeom prst="rect">
            <a:avLst/>
          </a:prstGeom>
          <a:noFill/>
        </p:spPr>
        <p:txBody>
          <a:bodyPr wrap="square" rtlCol="0">
            <a:spAutoFit/>
          </a:bodyPr>
          <a:lstStyle/>
          <a:p>
            <a:pPr marL="285750" indent="-285750">
              <a:buFont typeface="Arial" pitchFamily="34" charset="0"/>
              <a:buChar char="•"/>
            </a:pPr>
            <a:r>
              <a:rPr lang="en-US" dirty="0" smtClean="0"/>
              <a:t>Land use data source:  Monterey County Tax Assessor’s Office and City of Pacific Grove.</a:t>
            </a:r>
          </a:p>
          <a:p>
            <a:pPr marL="285750" indent="-285750">
              <a:buFont typeface="Arial" pitchFamily="34" charset="0"/>
              <a:buChar char="•"/>
            </a:pPr>
            <a:r>
              <a:rPr lang="en-US" dirty="0" smtClean="0"/>
              <a:t>Impervious </a:t>
            </a:r>
            <a:r>
              <a:rPr lang="en-US" dirty="0"/>
              <a:t>cover data source: USGS, NLCD 2006</a:t>
            </a:r>
          </a:p>
          <a:p>
            <a:pPr marL="285750" indent="-285750">
              <a:buFont typeface="Arial" pitchFamily="34" charset="0"/>
              <a:buChar char="•"/>
            </a:pPr>
            <a:endParaRPr lang="en-US" dirty="0"/>
          </a:p>
          <a:p>
            <a:pPr marL="285750" indent="-285750">
              <a:buFont typeface="Arial" pitchFamily="34" charset="0"/>
              <a:buChar char="•"/>
            </a:pPr>
            <a:endParaRPr lang="en-US" dirty="0"/>
          </a:p>
        </p:txBody>
      </p:sp>
      <p:sp>
        <p:nvSpPr>
          <p:cNvPr id="8" name="Title 1"/>
          <p:cNvSpPr txBox="1">
            <a:spLocks/>
          </p:cNvSpPr>
          <p:nvPr/>
        </p:nvSpPr>
        <p:spPr>
          <a:xfrm>
            <a:off x="4191000" y="381000"/>
            <a:ext cx="4495800" cy="6858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solidFill>
                  <a:schemeClr val="tx1"/>
                </a:solidFill>
              </a:rPr>
              <a:t>Impervious</a:t>
            </a:r>
            <a:r>
              <a:rPr lang="en-US" sz="4200" dirty="0" smtClean="0"/>
              <a:t> Cover</a:t>
            </a:r>
            <a:endParaRPr lang="en-US" sz="4200" dirty="0"/>
          </a:p>
        </p:txBody>
      </p:sp>
    </p:spTree>
    <p:extLst>
      <p:ext uri="{BB962C8B-B14F-4D97-AF65-F5344CB8AC3E}">
        <p14:creationId xmlns:p14="http://schemas.microsoft.com/office/powerpoint/2010/main" xmlns="" val="3416566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alpha val="70000"/>
              </a:schemeClr>
            </a:gs>
            <a:gs pos="72000">
              <a:schemeClr val="bg1">
                <a:shade val="100000"/>
                <a:satMod val="115000"/>
                <a:alpha val="90000"/>
              </a:schemeClr>
            </a:gs>
            <a:gs pos="100000">
              <a:schemeClr val="bg1">
                <a:shade val="70000"/>
                <a:satMod val="130000"/>
              </a:schemeClr>
            </a:gs>
          </a:gsLst>
          <a:lin ang="16200000" scaled="1"/>
          <a:tileRect/>
        </a:gradFill>
        <a:effectLst/>
      </p:bgPr>
    </p:bg>
    <p:spTree>
      <p:nvGrpSpPr>
        <p:cNvPr id="1" name=""/>
        <p:cNvGrpSpPr/>
        <p:nvPr/>
      </p:nvGrpSpPr>
      <p:grpSpPr>
        <a:xfrm>
          <a:off x="0" y="0"/>
          <a:ext cx="0" cy="0"/>
          <a:chOff x="0" y="0"/>
          <a:chExt cx="0" cy="0"/>
        </a:xfrm>
      </p:grpSpPr>
      <p:pic>
        <p:nvPicPr>
          <p:cNvPr id="5" name="Content Placeholder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0" y="239709"/>
            <a:ext cx="3077621" cy="2046291"/>
          </a:xfrm>
          <a:prstGeom prst="rect">
            <a:avLst/>
          </a:prstGeom>
        </p:spPr>
      </p:pic>
      <p:pic>
        <p:nvPicPr>
          <p:cNvPr id="10" name="Picture 9"/>
          <p:cNvPicPr/>
          <p:nvPr/>
        </p:nvPicPr>
        <p:blipFill rotWithShape="1">
          <a:blip r:embed="rId4" cstate="print">
            <a:extLst>
              <a:ext uri="{28A0092B-C50C-407E-A947-70E740481C1C}">
                <a14:useLocalDpi xmlns:a14="http://schemas.microsoft.com/office/drawing/2010/main" xmlns="" val="0"/>
              </a:ext>
            </a:extLst>
          </a:blip>
          <a:srcRect b="64788"/>
          <a:stretch/>
        </p:blipFill>
        <p:spPr bwMode="auto">
          <a:xfrm>
            <a:off x="4797574" y="4605564"/>
            <a:ext cx="3514725" cy="1809750"/>
          </a:xfrm>
          <a:prstGeom prst="rect">
            <a:avLst/>
          </a:prstGeom>
          <a:noFill/>
          <a:ln>
            <a:noFill/>
          </a:ln>
          <a:extLst>
            <a:ext uri="{53640926-AAD7-44D8-BBD7-CCE9431645EC}">
              <a14:shadowObscured xmlns:a14="http://schemas.microsoft.com/office/drawing/2010/main" xmlns=""/>
            </a:ext>
          </a:extLst>
        </p:spPr>
      </p:pic>
      <p:sp>
        <p:nvSpPr>
          <p:cNvPr id="2" name="Title 1"/>
          <p:cNvSpPr>
            <a:spLocks noGrp="1"/>
          </p:cNvSpPr>
          <p:nvPr>
            <p:ph type="title"/>
          </p:nvPr>
        </p:nvSpPr>
        <p:spPr>
          <a:xfrm>
            <a:off x="457200" y="609600"/>
            <a:ext cx="3811755" cy="1143000"/>
          </a:xfrm>
        </p:spPr>
        <p:txBody>
          <a:bodyPr>
            <a:normAutofit fontScale="90000"/>
          </a:bodyPr>
          <a:lstStyle/>
          <a:p>
            <a:r>
              <a:rPr lang="en-US" sz="4000" dirty="0" smtClean="0"/>
              <a:t>Watershed </a:t>
            </a:r>
            <a:br>
              <a:rPr lang="en-US" sz="4000" dirty="0" smtClean="0"/>
            </a:br>
            <a:r>
              <a:rPr lang="en-US" sz="4000" dirty="0" smtClean="0"/>
              <a:t>Characteristics</a:t>
            </a:r>
            <a:endParaRPr lang="en-US" sz="4000"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0" y="4596606"/>
            <a:ext cx="4244579" cy="1798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61032"/>
          <a:stretch/>
        </p:blipFill>
        <p:spPr bwMode="auto">
          <a:xfrm>
            <a:off x="457200" y="2514600"/>
            <a:ext cx="7624763" cy="188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01596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alpha val="70000"/>
              </a:schemeClr>
            </a:gs>
            <a:gs pos="72000">
              <a:schemeClr val="bg1">
                <a:shade val="100000"/>
                <a:satMod val="115000"/>
                <a:alpha val="90000"/>
              </a:schemeClr>
            </a:gs>
            <a:gs pos="100000">
              <a:schemeClr val="bg1">
                <a:shade val="70000"/>
                <a:satMod val="13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47650"/>
            <a:ext cx="7620000" cy="1143000"/>
          </a:xfrm>
        </p:spPr>
        <p:txBody>
          <a:bodyPr/>
          <a:lstStyle/>
          <a:p>
            <a:pPr algn="l"/>
            <a:r>
              <a:rPr lang="en-US" sz="3600" dirty="0" smtClean="0"/>
              <a:t>Potential Mitigation</a:t>
            </a:r>
            <a:endParaRPr lang="en-US" sz="3600" dirty="0"/>
          </a:p>
        </p:txBody>
      </p:sp>
      <p:sp>
        <p:nvSpPr>
          <p:cNvPr id="3" name="Content Placeholder 2"/>
          <p:cNvSpPr>
            <a:spLocks noGrp="1"/>
          </p:cNvSpPr>
          <p:nvPr>
            <p:ph idx="1"/>
          </p:nvPr>
        </p:nvSpPr>
        <p:spPr>
          <a:xfrm>
            <a:off x="500555" y="1066800"/>
            <a:ext cx="7620000" cy="4800600"/>
          </a:xfrm>
        </p:spPr>
        <p:txBody>
          <a:bodyPr/>
          <a:lstStyle/>
          <a:p>
            <a:pPr marL="114300" indent="0">
              <a:buNone/>
            </a:pPr>
            <a:r>
              <a:rPr lang="en-US" sz="2800" b="1" dirty="0" smtClean="0"/>
              <a:t>Treatment Wetlands</a:t>
            </a:r>
            <a:endParaRPr lang="en-US" sz="2800" b="1" dirty="0"/>
          </a:p>
          <a:p>
            <a:endParaRPr lang="en-US" dirty="0"/>
          </a:p>
        </p:txBody>
      </p:sp>
      <p:grpSp>
        <p:nvGrpSpPr>
          <p:cNvPr id="31" name="Group 30"/>
          <p:cNvGrpSpPr/>
          <p:nvPr/>
        </p:nvGrpSpPr>
        <p:grpSpPr>
          <a:xfrm>
            <a:off x="4703380" y="1189974"/>
            <a:ext cx="3886200" cy="4781550"/>
            <a:chOff x="2286000" y="762000"/>
            <a:chExt cx="4419600" cy="5314950"/>
          </a:xfrm>
        </p:grpSpPr>
        <p:grpSp>
          <p:nvGrpSpPr>
            <p:cNvPr id="32" name="Group 31"/>
            <p:cNvGrpSpPr/>
            <p:nvPr/>
          </p:nvGrpSpPr>
          <p:grpSpPr>
            <a:xfrm>
              <a:off x="2286000" y="762000"/>
              <a:ext cx="4419600" cy="5314950"/>
              <a:chOff x="2286000" y="762000"/>
              <a:chExt cx="4419600" cy="5314950"/>
            </a:xfrm>
          </p:grpSpPr>
          <p:pic>
            <p:nvPicPr>
              <p:cNvPr id="38" name="Picture 37"/>
              <p:cNvPicPr>
                <a:picLocks noChangeAspect="1" noChangeArrowheads="1"/>
              </p:cNvPicPr>
              <p:nvPr/>
            </p:nvPicPr>
            <p:blipFill>
              <a:blip r:embed="rId3" cstate="print"/>
              <a:srcRect/>
              <a:stretch>
                <a:fillRect/>
              </a:stretch>
            </p:blipFill>
            <p:spPr bwMode="auto">
              <a:xfrm>
                <a:off x="2286000" y="762000"/>
                <a:ext cx="4419600" cy="5314950"/>
              </a:xfrm>
              <a:prstGeom prst="rect">
                <a:avLst/>
              </a:prstGeom>
              <a:noFill/>
              <a:ln w="9525">
                <a:noFill/>
                <a:miter lim="800000"/>
                <a:headEnd/>
                <a:tailEnd/>
              </a:ln>
            </p:spPr>
          </p:pic>
          <p:cxnSp>
            <p:nvCxnSpPr>
              <p:cNvPr id="39" name="Straight Arrow Connector 38"/>
              <p:cNvCxnSpPr/>
              <p:nvPr/>
            </p:nvCxnSpPr>
            <p:spPr>
              <a:xfrm rot="5400000" flipH="1" flipV="1">
                <a:off x="3048000" y="5105400"/>
                <a:ext cx="1219200" cy="457200"/>
              </a:xfrm>
              <a:prstGeom prst="straightConnector1">
                <a:avLst/>
              </a:prstGeom>
              <a:noFill/>
              <a:ln w="9525" cap="flat" cmpd="sng" algn="ctr">
                <a:solidFill>
                  <a:srgbClr val="FF0000"/>
                </a:solidFill>
                <a:prstDash val="solid"/>
                <a:tailEnd type="arrow"/>
              </a:ln>
              <a:effectLst/>
            </p:spPr>
          </p:cxnSp>
          <p:cxnSp>
            <p:nvCxnSpPr>
              <p:cNvPr id="40" name="Straight Arrow Connector 39"/>
              <p:cNvCxnSpPr/>
              <p:nvPr/>
            </p:nvCxnSpPr>
            <p:spPr>
              <a:xfrm rot="5400000" flipH="1" flipV="1">
                <a:off x="4305300" y="1714500"/>
                <a:ext cx="1066800" cy="381000"/>
              </a:xfrm>
              <a:prstGeom prst="straightConnector1">
                <a:avLst/>
              </a:prstGeom>
              <a:noFill/>
              <a:ln w="9525" cap="flat" cmpd="sng" algn="ctr">
                <a:solidFill>
                  <a:srgbClr val="FF0000"/>
                </a:solidFill>
                <a:prstDash val="solid"/>
                <a:tailEnd type="arrow"/>
              </a:ln>
              <a:effectLst/>
            </p:spPr>
          </p:cxnSp>
          <p:sp>
            <p:nvSpPr>
              <p:cNvPr id="41" name="TextBox 5"/>
              <p:cNvSpPr txBox="1"/>
              <p:nvPr/>
            </p:nvSpPr>
            <p:spPr>
              <a:xfrm>
                <a:off x="2286000" y="4800600"/>
                <a:ext cx="16764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Calibri"/>
                    <a:ea typeface="+mn-ea"/>
                    <a:cs typeface="+mn-cs"/>
                  </a:rPr>
                  <a:t>Stormwater</a:t>
                </a:r>
                <a:r>
                  <a:rPr kumimoji="0" lang="en-US" sz="1800" b="1" i="0" u="none" strike="noStrike" kern="1200" cap="none" spc="0" normalizeH="0" baseline="0" noProof="0" dirty="0" smtClean="0">
                    <a:ln>
                      <a:noFill/>
                    </a:ln>
                    <a:solidFill>
                      <a:srgbClr val="FF0000"/>
                    </a:solidFill>
                    <a:effectLst/>
                    <a:uLnTx/>
                    <a:uFillTx/>
                    <a:latin typeface="Calibri"/>
                    <a:ea typeface="+mn-ea"/>
                    <a:cs typeface="+mn-cs"/>
                  </a:rPr>
                  <a:t> inflow</a:t>
                </a:r>
                <a:endParaRPr kumimoji="0" lang="en-US" sz="1800" b="1" i="0" u="none" strike="noStrike" kern="1200" cap="none" spc="0" normalizeH="0" baseline="0" noProof="0" dirty="0">
                  <a:ln>
                    <a:noFill/>
                  </a:ln>
                  <a:solidFill>
                    <a:srgbClr val="FF0000"/>
                  </a:solidFill>
                  <a:effectLst/>
                  <a:uLnTx/>
                  <a:uFillTx/>
                  <a:latin typeface="Calibri"/>
                  <a:ea typeface="+mn-ea"/>
                  <a:cs typeface="+mn-cs"/>
                </a:endParaRPr>
              </a:p>
            </p:txBody>
          </p:sp>
          <p:sp>
            <p:nvSpPr>
              <p:cNvPr id="42" name="TextBox 6"/>
              <p:cNvSpPr txBox="1"/>
              <p:nvPr/>
            </p:nvSpPr>
            <p:spPr>
              <a:xfrm>
                <a:off x="4876800" y="1752600"/>
                <a:ext cx="16764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Calibri"/>
                    <a:ea typeface="+mn-ea"/>
                    <a:cs typeface="+mn-cs"/>
                  </a:rPr>
                  <a:t>Stormwater</a:t>
                </a:r>
                <a:r>
                  <a:rPr kumimoji="0" lang="en-US" sz="1800" b="1" i="0" u="none" strike="noStrike" kern="1200" cap="none" spc="0" normalizeH="0" baseline="0" noProof="0" dirty="0" smtClean="0">
                    <a:ln>
                      <a:noFill/>
                    </a:ln>
                    <a:solidFill>
                      <a:srgbClr val="FF0000"/>
                    </a:solidFill>
                    <a:effectLst/>
                    <a:uLnTx/>
                    <a:uFillTx/>
                    <a:latin typeface="Calibri"/>
                    <a:ea typeface="+mn-ea"/>
                    <a:cs typeface="+mn-cs"/>
                  </a:rPr>
                  <a:t> outflow</a:t>
                </a:r>
                <a:endParaRPr kumimoji="0" lang="en-US" sz="1800" b="1" i="0" u="none" strike="noStrike" kern="1200" cap="none" spc="0" normalizeH="0" baseline="0" noProof="0" dirty="0">
                  <a:ln>
                    <a:noFill/>
                  </a:ln>
                  <a:solidFill>
                    <a:srgbClr val="FF0000"/>
                  </a:solidFill>
                  <a:effectLst/>
                  <a:uLnTx/>
                  <a:uFillTx/>
                  <a:latin typeface="Calibri"/>
                  <a:ea typeface="+mn-ea"/>
                  <a:cs typeface="+mn-cs"/>
                </a:endParaRPr>
              </a:p>
            </p:txBody>
          </p:sp>
        </p:grpSp>
        <p:grpSp>
          <p:nvGrpSpPr>
            <p:cNvPr id="33" name="Group 32"/>
            <p:cNvGrpSpPr/>
            <p:nvPr/>
          </p:nvGrpSpPr>
          <p:grpSpPr>
            <a:xfrm>
              <a:off x="3438445" y="2253726"/>
              <a:ext cx="1802415" cy="2124139"/>
              <a:chOff x="3438445" y="2253726"/>
              <a:chExt cx="1802415" cy="2124139"/>
            </a:xfrm>
          </p:grpSpPr>
          <p:sp>
            <p:nvSpPr>
              <p:cNvPr id="34" name="Rounded Rectangle 33"/>
              <p:cNvSpPr/>
              <p:nvPr/>
            </p:nvSpPr>
            <p:spPr>
              <a:xfrm rot="925568">
                <a:off x="3916159" y="2253726"/>
                <a:ext cx="1183017" cy="958435"/>
              </a:xfrm>
              <a:prstGeom prst="roundRect">
                <a:avLst/>
              </a:prstGeom>
              <a:solidFill>
                <a:srgbClr val="92D050"/>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35" name="TextBox 9"/>
              <p:cNvSpPr txBox="1"/>
              <p:nvPr/>
            </p:nvSpPr>
            <p:spPr>
              <a:xfrm rot="874631">
                <a:off x="3869260" y="2360208"/>
                <a:ext cx="13716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Treatment Wetland</a:t>
                </a: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6" name="Up Arrow Callout 35"/>
              <p:cNvSpPr/>
              <p:nvPr/>
            </p:nvSpPr>
            <p:spPr>
              <a:xfrm rot="1227066">
                <a:off x="3438445" y="3419883"/>
                <a:ext cx="1371600" cy="914400"/>
              </a:xfrm>
              <a:prstGeom prst="upArrowCallout">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37" name="TextBox 10"/>
              <p:cNvSpPr txBox="1"/>
              <p:nvPr/>
            </p:nvSpPr>
            <p:spPr>
              <a:xfrm rot="1107485">
                <a:off x="3497598" y="3659433"/>
                <a:ext cx="1310822" cy="7184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Detention  Pond</a:t>
                </a: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grpSp>
      <p:sp>
        <p:nvSpPr>
          <p:cNvPr id="44" name="TextBox 43"/>
          <p:cNvSpPr txBox="1"/>
          <p:nvPr/>
        </p:nvSpPr>
        <p:spPr>
          <a:xfrm>
            <a:off x="4713815" y="6110067"/>
            <a:ext cx="3886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Basic Schematic </a:t>
            </a:r>
            <a:r>
              <a:rPr kumimoji="0" lang="en-US" sz="1800" b="0" i="0" u="none" strike="noStrike" kern="0" cap="none" spc="0" normalizeH="0" baseline="0" noProof="0" dirty="0">
                <a:ln>
                  <a:noFill/>
                </a:ln>
                <a:solidFill>
                  <a:sysClr val="windowText" lastClr="000000"/>
                </a:solidFill>
                <a:effectLst/>
                <a:uLnTx/>
                <a:uFillTx/>
              </a:rPr>
              <a:t>of W</a:t>
            </a:r>
            <a:r>
              <a:rPr kumimoji="0" lang="en-US" sz="1800" b="0" i="0" u="none" strike="noStrike" kern="0" cap="none" spc="0" normalizeH="0" baseline="0" noProof="0" dirty="0" smtClean="0">
                <a:ln>
                  <a:noFill/>
                </a:ln>
                <a:solidFill>
                  <a:sysClr val="windowText" lastClr="000000"/>
                </a:solidFill>
                <a:effectLst/>
                <a:uLnTx/>
                <a:uFillTx/>
              </a:rPr>
              <a:t>etland System</a:t>
            </a:r>
            <a:endParaRPr kumimoji="0" lang="en-US" sz="1800" b="0" i="0" u="none" strike="noStrike" kern="0" cap="none" spc="0" normalizeH="0" baseline="0" noProof="0" dirty="0">
              <a:ln>
                <a:noFill/>
              </a:ln>
              <a:solidFill>
                <a:sysClr val="windowText" lastClr="000000"/>
              </a:solidFill>
              <a:effectLst/>
              <a:uLnTx/>
              <a:uFillTx/>
            </a:endParaRPr>
          </a:p>
        </p:txBody>
      </p:sp>
      <p:sp>
        <p:nvSpPr>
          <p:cNvPr id="4" name="TextBox 3"/>
          <p:cNvSpPr txBox="1"/>
          <p:nvPr/>
        </p:nvSpPr>
        <p:spPr>
          <a:xfrm>
            <a:off x="685800" y="6110067"/>
            <a:ext cx="3276600" cy="369332"/>
          </a:xfrm>
          <a:prstGeom prst="rect">
            <a:avLst/>
          </a:prstGeom>
          <a:noFill/>
        </p:spPr>
        <p:txBody>
          <a:bodyPr wrap="square" rtlCol="0">
            <a:spAutoFit/>
          </a:bodyPr>
          <a:lstStyle/>
          <a:p>
            <a:pPr algn="ctr"/>
            <a:r>
              <a:rPr lang="en-US" dirty="0" smtClean="0"/>
              <a:t>Watershed #8, Greenwood Park</a:t>
            </a:r>
            <a:endParaRPr lang="en-US" dirty="0"/>
          </a:p>
        </p:txBody>
      </p:sp>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2946" t="40849" r="29834" b="19795"/>
          <a:stretch/>
        </p:blipFill>
        <p:spPr bwMode="auto">
          <a:xfrm>
            <a:off x="1227082" y="1708415"/>
            <a:ext cx="2278118" cy="4263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67537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alpha val="70000"/>
              </a:schemeClr>
            </a:gs>
            <a:gs pos="72000">
              <a:schemeClr val="bg1">
                <a:shade val="100000"/>
                <a:satMod val="115000"/>
                <a:alpha val="90000"/>
              </a:schemeClr>
            </a:gs>
            <a:gs pos="100000">
              <a:schemeClr val="bg1">
                <a:shade val="70000"/>
                <a:satMod val="13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1143000"/>
          </a:xfrm>
        </p:spPr>
        <p:txBody>
          <a:bodyPr/>
          <a:lstStyle/>
          <a:p>
            <a:pPr algn="l"/>
            <a:r>
              <a:rPr lang="en-US" sz="3600" dirty="0" smtClean="0"/>
              <a:t>Potential Mitigation</a:t>
            </a:r>
            <a:endParaRPr lang="en-US" sz="3600" dirty="0"/>
          </a:p>
        </p:txBody>
      </p:sp>
      <p:sp>
        <p:nvSpPr>
          <p:cNvPr id="3" name="Content Placeholder 2"/>
          <p:cNvSpPr>
            <a:spLocks noGrp="1"/>
          </p:cNvSpPr>
          <p:nvPr>
            <p:ph idx="1"/>
          </p:nvPr>
        </p:nvSpPr>
        <p:spPr>
          <a:xfrm>
            <a:off x="152400" y="685800"/>
            <a:ext cx="7620000" cy="4800600"/>
          </a:xfrm>
        </p:spPr>
        <p:txBody>
          <a:bodyPr/>
          <a:lstStyle/>
          <a:p>
            <a:pPr marL="114300" indent="0">
              <a:buNone/>
            </a:pPr>
            <a:r>
              <a:rPr lang="en-US" sz="3200" b="1" dirty="0" err="1"/>
              <a:t>Bioretention</a:t>
            </a:r>
            <a:endParaRPr lang="en-US" sz="3200" b="1"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2600" y="990600"/>
            <a:ext cx="2667000" cy="308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83538" y="4228766"/>
            <a:ext cx="4160837" cy="2471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00" y="1143000"/>
            <a:ext cx="5481640"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descr="C:\Users\Mary\AppData\Local\Temp\ Egret comprest in vernal pool.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4638" y="4459297"/>
            <a:ext cx="3347646" cy="224630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84638" y="6400800"/>
            <a:ext cx="3677762" cy="369332"/>
          </a:xfrm>
          <a:prstGeom prst="rect">
            <a:avLst/>
          </a:prstGeom>
          <a:noFill/>
        </p:spPr>
        <p:txBody>
          <a:bodyPr wrap="square" rtlCol="0">
            <a:spAutoFit/>
          </a:bodyPr>
          <a:lstStyle/>
          <a:p>
            <a:r>
              <a:rPr lang="en-US" dirty="0" smtClean="0"/>
              <a:t>Image courtesy of Ole Christensen</a:t>
            </a:r>
            <a:endParaRPr lang="en-US" dirty="0"/>
          </a:p>
        </p:txBody>
      </p:sp>
    </p:spTree>
    <p:extLst>
      <p:ext uri="{BB962C8B-B14F-4D97-AF65-F5344CB8AC3E}">
        <p14:creationId xmlns:p14="http://schemas.microsoft.com/office/powerpoint/2010/main" xmlns="" val="7531288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alpha val="70000"/>
              </a:schemeClr>
            </a:gs>
            <a:gs pos="72000">
              <a:schemeClr val="bg1">
                <a:shade val="100000"/>
                <a:satMod val="115000"/>
                <a:alpha val="90000"/>
              </a:schemeClr>
            </a:gs>
            <a:gs pos="100000">
              <a:schemeClr val="bg1">
                <a:shade val="70000"/>
                <a:satMod val="130000"/>
              </a:schemeClr>
            </a:gs>
          </a:gsLst>
          <a:lin ang="16200000" scaled="1"/>
          <a:tileRect/>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6200" y="304800"/>
            <a:ext cx="7620000" cy="1143000"/>
          </a:xfrm>
        </p:spPr>
        <p:txBody>
          <a:bodyPr/>
          <a:lstStyle/>
          <a:p>
            <a:pPr algn="l"/>
            <a:r>
              <a:rPr lang="en-US" sz="3600" dirty="0" smtClean="0"/>
              <a:t>Potential Mitigation</a:t>
            </a:r>
            <a:endParaRPr lang="en-US" sz="3600" dirty="0"/>
          </a:p>
        </p:txBody>
      </p:sp>
      <p:sp>
        <p:nvSpPr>
          <p:cNvPr id="8" name="Content Placeholder 7"/>
          <p:cNvSpPr>
            <a:spLocks noGrp="1"/>
          </p:cNvSpPr>
          <p:nvPr>
            <p:ph idx="1"/>
          </p:nvPr>
        </p:nvSpPr>
        <p:spPr>
          <a:xfrm>
            <a:off x="228600" y="1066800"/>
            <a:ext cx="7620000" cy="4800600"/>
          </a:xfrm>
        </p:spPr>
        <p:txBody>
          <a:bodyPr>
            <a:normAutofit/>
          </a:bodyPr>
          <a:lstStyle/>
          <a:p>
            <a:pPr marL="114300" indent="0">
              <a:buNone/>
            </a:pPr>
            <a:r>
              <a:rPr lang="en-US" sz="3200" b="1" dirty="0"/>
              <a:t>Green concrete </a:t>
            </a:r>
            <a:r>
              <a:rPr lang="en-US" sz="3200" b="1" dirty="0" smtClean="0"/>
              <a:t>alternatives</a:t>
            </a:r>
          </a:p>
          <a:p>
            <a:pPr marL="114300" indent="0">
              <a:buNone/>
            </a:pPr>
            <a:endParaRPr lang="en-US" sz="3200" b="1" dirty="0"/>
          </a:p>
          <a:p>
            <a:pPr marL="114300" indent="0">
              <a:buNone/>
            </a:pPr>
            <a:endParaRPr lang="en-US" sz="3200" b="1"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43537" y="1047750"/>
            <a:ext cx="3243263" cy="2762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87950" y="4038600"/>
            <a:ext cx="3803650" cy="2493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1" name="Group 120"/>
          <p:cNvGrpSpPr/>
          <p:nvPr/>
        </p:nvGrpSpPr>
        <p:grpSpPr>
          <a:xfrm>
            <a:off x="53873" y="1780772"/>
            <a:ext cx="5203177" cy="3790281"/>
            <a:chOff x="-569047" y="849826"/>
            <a:chExt cx="9874498" cy="4682303"/>
          </a:xfrm>
        </p:grpSpPr>
        <p:sp>
          <p:nvSpPr>
            <p:cNvPr id="122" name="TextBox 121"/>
            <p:cNvSpPr txBox="1"/>
            <p:nvPr/>
          </p:nvSpPr>
          <p:spPr>
            <a:xfrm>
              <a:off x="7694113" y="2685743"/>
              <a:ext cx="1611338" cy="4358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GCA 4-8”</a:t>
              </a:r>
              <a:endParaRPr kumimoji="0" lang="en-US" sz="1200" b="0" i="0" u="none" strike="noStrike" kern="0" cap="none" spc="0" normalizeH="0" baseline="0" noProof="0" dirty="0">
                <a:ln>
                  <a:noFill/>
                </a:ln>
                <a:solidFill>
                  <a:sysClr val="windowText" lastClr="000000"/>
                </a:solidFill>
                <a:effectLst/>
                <a:uLnTx/>
                <a:uFillTx/>
              </a:endParaRPr>
            </a:p>
          </p:txBody>
        </p:sp>
        <p:sp>
          <p:nvSpPr>
            <p:cNvPr id="123" name="Rectangle 122"/>
            <p:cNvSpPr/>
            <p:nvPr/>
          </p:nvSpPr>
          <p:spPr>
            <a:xfrm>
              <a:off x="1676522" y="2911721"/>
              <a:ext cx="5525974" cy="562144"/>
            </a:xfrm>
            <a:prstGeom prst="rect">
              <a:avLst/>
            </a:prstGeom>
            <a:blipFill rotWithShape="1">
              <a:blip r:embed="rId5" cstate="print"/>
              <a:tile tx="0" ty="0" sx="100000" sy="100000" flip="none" algn="tl"/>
            </a:blip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4" name="Rectangle 123"/>
            <p:cNvSpPr/>
            <p:nvPr/>
          </p:nvSpPr>
          <p:spPr>
            <a:xfrm>
              <a:off x="1676522" y="3700168"/>
              <a:ext cx="5525974" cy="499790"/>
            </a:xfrm>
            <a:prstGeom prst="rect">
              <a:avLst/>
            </a:prstGeom>
            <a:pattFill prst="lgConfetti">
              <a:fgClr>
                <a:prstClr val="black"/>
              </a:fgClr>
              <a:bgClr>
                <a:prstClr val="white"/>
              </a:bgClr>
            </a:patt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5" name="Rectangle 124"/>
            <p:cNvSpPr/>
            <p:nvPr/>
          </p:nvSpPr>
          <p:spPr>
            <a:xfrm>
              <a:off x="1676521" y="4199957"/>
              <a:ext cx="5525975" cy="1332172"/>
            </a:xfrm>
            <a:prstGeom prst="rect">
              <a:avLst/>
            </a:prstGeom>
            <a:blipFill rotWithShape="1">
              <a:blip r:embed="rId6" cstate="print"/>
              <a:tile tx="0" ty="0" sx="100000" sy="100000" flip="none" algn="tl"/>
            </a:blip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26" name="Straight Arrow Connector 125"/>
            <p:cNvCxnSpPr/>
            <p:nvPr/>
          </p:nvCxnSpPr>
          <p:spPr>
            <a:xfrm flipH="1">
              <a:off x="7221191" y="2938932"/>
              <a:ext cx="421864" cy="222509"/>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27" name="Straight Arrow Connector 126"/>
            <p:cNvCxnSpPr/>
            <p:nvPr/>
          </p:nvCxnSpPr>
          <p:spPr>
            <a:xfrm>
              <a:off x="1081530" y="3161441"/>
              <a:ext cx="594992" cy="398186"/>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28" name="TextBox 127"/>
            <p:cNvSpPr txBox="1"/>
            <p:nvPr/>
          </p:nvSpPr>
          <p:spPr>
            <a:xfrm>
              <a:off x="7571542" y="4514747"/>
              <a:ext cx="1687946" cy="726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Natural Substrate</a:t>
              </a:r>
              <a:endParaRPr kumimoji="0" lang="en-US" sz="1200" b="0" i="0" u="none" strike="noStrike" kern="0" cap="none" spc="0" normalizeH="0" baseline="0" noProof="0" dirty="0">
                <a:ln>
                  <a:noFill/>
                </a:ln>
                <a:solidFill>
                  <a:sysClr val="windowText" lastClr="000000"/>
                </a:solidFill>
                <a:effectLst/>
                <a:uLnTx/>
                <a:uFillTx/>
              </a:endParaRPr>
            </a:p>
          </p:txBody>
        </p:sp>
        <p:sp>
          <p:nvSpPr>
            <p:cNvPr id="129" name="TextBox 128"/>
            <p:cNvSpPr txBox="1"/>
            <p:nvPr/>
          </p:nvSpPr>
          <p:spPr>
            <a:xfrm>
              <a:off x="-557197" y="2624142"/>
              <a:ext cx="2344298" cy="726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Aggregate Base 1 (1-2”)</a:t>
              </a:r>
              <a:endParaRPr kumimoji="0" lang="en-US" sz="1200" b="0" i="0" u="none" strike="noStrike" kern="0" cap="none" spc="0" normalizeH="0" baseline="0" noProof="0" dirty="0">
                <a:ln>
                  <a:noFill/>
                </a:ln>
                <a:solidFill>
                  <a:sysClr val="windowText" lastClr="000000"/>
                </a:solidFill>
                <a:effectLst/>
                <a:uLnTx/>
                <a:uFillTx/>
              </a:endParaRPr>
            </a:p>
          </p:txBody>
        </p:sp>
        <p:grpSp>
          <p:nvGrpSpPr>
            <p:cNvPr id="130" name="Group 129"/>
            <p:cNvGrpSpPr/>
            <p:nvPr/>
          </p:nvGrpSpPr>
          <p:grpSpPr>
            <a:xfrm>
              <a:off x="1676494" y="1191557"/>
              <a:ext cx="5544695" cy="1726850"/>
              <a:chOff x="2077792" y="600800"/>
              <a:chExt cx="4601559" cy="816014"/>
            </a:xfrm>
          </p:grpSpPr>
          <p:cxnSp>
            <p:nvCxnSpPr>
              <p:cNvPr id="144" name="Straight Connector 143"/>
              <p:cNvCxnSpPr/>
              <p:nvPr/>
            </p:nvCxnSpPr>
            <p:spPr>
              <a:xfrm>
                <a:off x="2077792" y="607931"/>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45" name="Straight Connector 144"/>
              <p:cNvCxnSpPr/>
              <p:nvPr/>
            </p:nvCxnSpPr>
            <p:spPr>
              <a:xfrm>
                <a:off x="2216536" y="607931"/>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46" name="Straight Connector 145"/>
              <p:cNvCxnSpPr/>
              <p:nvPr/>
            </p:nvCxnSpPr>
            <p:spPr>
              <a:xfrm>
                <a:off x="2361842" y="607931"/>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47" name="Straight Connector 146"/>
              <p:cNvCxnSpPr/>
              <p:nvPr/>
            </p:nvCxnSpPr>
            <p:spPr>
              <a:xfrm>
                <a:off x="2534991" y="607931"/>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48" name="Straight Connector 147"/>
              <p:cNvCxnSpPr/>
              <p:nvPr/>
            </p:nvCxnSpPr>
            <p:spPr>
              <a:xfrm>
                <a:off x="2673735" y="607931"/>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49" name="Straight Connector 148"/>
              <p:cNvCxnSpPr/>
              <p:nvPr/>
            </p:nvCxnSpPr>
            <p:spPr>
              <a:xfrm>
                <a:off x="2839792" y="607931"/>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50" name="Straight Connector 149"/>
              <p:cNvCxnSpPr/>
              <p:nvPr/>
            </p:nvCxnSpPr>
            <p:spPr>
              <a:xfrm>
                <a:off x="2966540" y="607931"/>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51" name="Straight Connector 150"/>
              <p:cNvCxnSpPr/>
              <p:nvPr/>
            </p:nvCxnSpPr>
            <p:spPr>
              <a:xfrm>
                <a:off x="3105284" y="607931"/>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52" name="Straight Connector 151"/>
              <p:cNvCxnSpPr/>
              <p:nvPr/>
            </p:nvCxnSpPr>
            <p:spPr>
              <a:xfrm>
                <a:off x="3250592" y="607931"/>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53" name="Straight Connector 152"/>
              <p:cNvCxnSpPr/>
              <p:nvPr/>
            </p:nvCxnSpPr>
            <p:spPr>
              <a:xfrm>
                <a:off x="3423741" y="607931"/>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54" name="Straight Connector 153"/>
              <p:cNvCxnSpPr/>
              <p:nvPr/>
            </p:nvCxnSpPr>
            <p:spPr>
              <a:xfrm>
                <a:off x="3562485" y="607931"/>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55" name="Straight Connector 154"/>
              <p:cNvCxnSpPr/>
              <p:nvPr/>
            </p:nvCxnSpPr>
            <p:spPr>
              <a:xfrm>
                <a:off x="3728540" y="607931"/>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56" name="Straight Connector 155"/>
              <p:cNvCxnSpPr/>
              <p:nvPr/>
            </p:nvCxnSpPr>
            <p:spPr>
              <a:xfrm>
                <a:off x="3883748"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57" name="Straight Connector 156"/>
              <p:cNvCxnSpPr/>
              <p:nvPr/>
            </p:nvCxnSpPr>
            <p:spPr>
              <a:xfrm>
                <a:off x="4022492"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58" name="Straight Connector 157"/>
              <p:cNvCxnSpPr/>
              <p:nvPr/>
            </p:nvCxnSpPr>
            <p:spPr>
              <a:xfrm>
                <a:off x="4167799"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59" name="Straight Connector 158"/>
              <p:cNvCxnSpPr/>
              <p:nvPr/>
            </p:nvCxnSpPr>
            <p:spPr>
              <a:xfrm>
                <a:off x="4340948"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60" name="Straight Connector 159"/>
              <p:cNvCxnSpPr/>
              <p:nvPr/>
            </p:nvCxnSpPr>
            <p:spPr>
              <a:xfrm>
                <a:off x="4479692"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61" name="Straight Connector 160"/>
              <p:cNvCxnSpPr/>
              <p:nvPr/>
            </p:nvCxnSpPr>
            <p:spPr>
              <a:xfrm>
                <a:off x="4645748"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62" name="Straight Connector 161"/>
              <p:cNvCxnSpPr/>
              <p:nvPr/>
            </p:nvCxnSpPr>
            <p:spPr>
              <a:xfrm>
                <a:off x="4772497"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63" name="Straight Connector 162"/>
              <p:cNvCxnSpPr/>
              <p:nvPr/>
            </p:nvCxnSpPr>
            <p:spPr>
              <a:xfrm>
                <a:off x="4911241"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64" name="Straight Connector 163"/>
              <p:cNvCxnSpPr/>
              <p:nvPr/>
            </p:nvCxnSpPr>
            <p:spPr>
              <a:xfrm>
                <a:off x="5056548"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65" name="Straight Connector 164"/>
              <p:cNvCxnSpPr/>
              <p:nvPr/>
            </p:nvCxnSpPr>
            <p:spPr>
              <a:xfrm>
                <a:off x="5229697"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66" name="Straight Connector 165"/>
              <p:cNvCxnSpPr/>
              <p:nvPr/>
            </p:nvCxnSpPr>
            <p:spPr>
              <a:xfrm>
                <a:off x="5368441"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67" name="Straight Connector 166"/>
              <p:cNvCxnSpPr/>
              <p:nvPr/>
            </p:nvCxnSpPr>
            <p:spPr>
              <a:xfrm>
                <a:off x="5534497"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68" name="Straight Connector 167"/>
              <p:cNvCxnSpPr/>
              <p:nvPr/>
            </p:nvCxnSpPr>
            <p:spPr>
              <a:xfrm>
                <a:off x="5638202"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69" name="Straight Connector 168"/>
              <p:cNvCxnSpPr/>
              <p:nvPr/>
            </p:nvCxnSpPr>
            <p:spPr>
              <a:xfrm>
                <a:off x="5776946"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70" name="Straight Connector 169"/>
              <p:cNvCxnSpPr/>
              <p:nvPr/>
            </p:nvCxnSpPr>
            <p:spPr>
              <a:xfrm>
                <a:off x="5922253"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71" name="Straight Connector 170"/>
              <p:cNvCxnSpPr/>
              <p:nvPr/>
            </p:nvCxnSpPr>
            <p:spPr>
              <a:xfrm>
                <a:off x="6095402"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72" name="Straight Connector 171"/>
              <p:cNvCxnSpPr/>
              <p:nvPr/>
            </p:nvCxnSpPr>
            <p:spPr>
              <a:xfrm>
                <a:off x="6234146"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73" name="Straight Connector 172"/>
              <p:cNvCxnSpPr/>
              <p:nvPr/>
            </p:nvCxnSpPr>
            <p:spPr>
              <a:xfrm>
                <a:off x="6400202"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74" name="Straight Connector 173"/>
              <p:cNvCxnSpPr/>
              <p:nvPr/>
            </p:nvCxnSpPr>
            <p:spPr>
              <a:xfrm>
                <a:off x="6526951"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cxnSp>
            <p:nvCxnSpPr>
              <p:cNvPr id="175" name="Straight Connector 174"/>
              <p:cNvCxnSpPr/>
              <p:nvPr/>
            </p:nvCxnSpPr>
            <p:spPr>
              <a:xfrm>
                <a:off x="6665695" y="600800"/>
                <a:ext cx="13656" cy="808883"/>
              </a:xfrm>
              <a:prstGeom prst="line">
                <a:avLst/>
              </a:prstGeom>
              <a:noFill/>
              <a:ln w="25400" cap="flat" cmpd="sng" algn="ctr">
                <a:solidFill>
                  <a:srgbClr val="4F81BD"/>
                </a:solidFill>
                <a:prstDash val="dot"/>
              </a:ln>
              <a:effectLst>
                <a:outerShdw blurRad="40000" dist="20000" dir="5400000" rotWithShape="0">
                  <a:srgbClr val="000000">
                    <a:alpha val="38000"/>
                  </a:srgbClr>
                </a:outerShdw>
              </a:effectLst>
            </p:spPr>
          </p:cxnSp>
        </p:grpSp>
        <p:cxnSp>
          <p:nvCxnSpPr>
            <p:cNvPr id="131" name="Straight Arrow Connector 130"/>
            <p:cNvCxnSpPr/>
            <p:nvPr/>
          </p:nvCxnSpPr>
          <p:spPr>
            <a:xfrm>
              <a:off x="4036233" y="2889889"/>
              <a:ext cx="3184959" cy="21832"/>
            </a:xfrm>
            <a:prstGeom prst="straightConnector1">
              <a:avLst/>
            </a:prstGeom>
            <a:noFill/>
            <a:ln w="28575" cap="flat" cmpd="sng" algn="ctr">
              <a:solidFill>
                <a:srgbClr val="4F81BD"/>
              </a:solidFill>
              <a:prstDash val="solid"/>
              <a:tailEnd type="arrow"/>
            </a:ln>
            <a:effectLst>
              <a:outerShdw blurRad="40000" dist="20000" dir="5400000" rotWithShape="0">
                <a:srgbClr val="000000">
                  <a:alpha val="38000"/>
                </a:srgbClr>
              </a:outerShdw>
            </a:effectLst>
          </p:spPr>
        </p:cxnSp>
        <p:sp>
          <p:nvSpPr>
            <p:cNvPr id="132" name="Rectangle 131"/>
            <p:cNvSpPr/>
            <p:nvPr/>
          </p:nvSpPr>
          <p:spPr>
            <a:xfrm>
              <a:off x="1678760" y="3458277"/>
              <a:ext cx="5525974" cy="241890"/>
            </a:xfrm>
            <a:prstGeom prst="rect">
              <a:avLst/>
            </a:prstGeom>
            <a:pattFill prst="openDmnd">
              <a:fgClr>
                <a:prstClr val="black"/>
              </a:fgClr>
              <a:bgClr>
                <a:prstClr val="white"/>
              </a:bgClr>
            </a:patt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33" name="Straight Arrow Connector 132"/>
            <p:cNvCxnSpPr/>
            <p:nvPr/>
          </p:nvCxnSpPr>
          <p:spPr>
            <a:xfrm>
              <a:off x="5148337" y="3301981"/>
              <a:ext cx="0" cy="1984227"/>
            </a:xfrm>
            <a:prstGeom prst="straightConnector1">
              <a:avLst/>
            </a:prstGeom>
            <a:noFill/>
            <a:ln w="28575"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34" name="Straight Arrow Connector 133"/>
            <p:cNvCxnSpPr/>
            <p:nvPr/>
          </p:nvCxnSpPr>
          <p:spPr>
            <a:xfrm>
              <a:off x="6009243" y="3314538"/>
              <a:ext cx="0" cy="1984227"/>
            </a:xfrm>
            <a:prstGeom prst="straightConnector1">
              <a:avLst/>
            </a:prstGeom>
            <a:noFill/>
            <a:ln w="28575"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35" name="Straight Arrow Connector 134"/>
            <p:cNvCxnSpPr/>
            <p:nvPr/>
          </p:nvCxnSpPr>
          <p:spPr>
            <a:xfrm>
              <a:off x="3604289" y="3226717"/>
              <a:ext cx="0" cy="1984227"/>
            </a:xfrm>
            <a:prstGeom prst="straightConnector1">
              <a:avLst/>
            </a:prstGeom>
            <a:noFill/>
            <a:ln w="28575"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36" name="Straight Arrow Connector 135"/>
            <p:cNvCxnSpPr/>
            <p:nvPr/>
          </p:nvCxnSpPr>
          <p:spPr>
            <a:xfrm>
              <a:off x="2515671" y="3301981"/>
              <a:ext cx="0" cy="1984227"/>
            </a:xfrm>
            <a:prstGeom prst="straightConnector1">
              <a:avLst/>
            </a:prstGeom>
            <a:noFill/>
            <a:ln w="28575"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37" name="Straight Arrow Connector 136"/>
            <p:cNvCxnSpPr/>
            <p:nvPr/>
          </p:nvCxnSpPr>
          <p:spPr>
            <a:xfrm flipH="1">
              <a:off x="7221192" y="4747470"/>
              <a:ext cx="472921"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38" name="TextBox 137"/>
            <p:cNvSpPr txBox="1"/>
            <p:nvPr/>
          </p:nvSpPr>
          <p:spPr>
            <a:xfrm>
              <a:off x="-569047" y="4424304"/>
              <a:ext cx="1891464" cy="101701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Aggregate Base 2 (+6”)</a:t>
              </a:r>
              <a:endParaRPr kumimoji="0" lang="en-US" sz="1200" b="0" i="0" u="none" strike="noStrike" kern="0" cap="none" spc="0" normalizeH="0" baseline="0" noProof="0" dirty="0">
                <a:ln>
                  <a:noFill/>
                </a:ln>
                <a:solidFill>
                  <a:sysClr val="windowText" lastClr="000000"/>
                </a:solidFill>
                <a:effectLst/>
                <a:uLnTx/>
                <a:uFillTx/>
              </a:endParaRPr>
            </a:p>
          </p:txBody>
        </p:sp>
        <p:cxnSp>
          <p:nvCxnSpPr>
            <p:cNvPr id="139" name="Straight Arrow Connector 138"/>
            <p:cNvCxnSpPr/>
            <p:nvPr/>
          </p:nvCxnSpPr>
          <p:spPr>
            <a:xfrm>
              <a:off x="1653697" y="2866160"/>
              <a:ext cx="3133537" cy="45562"/>
            </a:xfrm>
            <a:prstGeom prst="straightConnector1">
              <a:avLst/>
            </a:prstGeom>
            <a:noFill/>
            <a:ln w="28575"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40" name="Straight Arrow Connector 139"/>
            <p:cNvCxnSpPr/>
            <p:nvPr/>
          </p:nvCxnSpPr>
          <p:spPr>
            <a:xfrm>
              <a:off x="1656974" y="2885652"/>
              <a:ext cx="1480371" cy="304"/>
            </a:xfrm>
            <a:prstGeom prst="straightConnector1">
              <a:avLst/>
            </a:prstGeom>
            <a:noFill/>
            <a:ln w="28575"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41" name="Straight Arrow Connector 140"/>
            <p:cNvCxnSpPr>
              <a:endCxn id="124" idx="1"/>
            </p:cNvCxnSpPr>
            <p:nvPr/>
          </p:nvCxnSpPr>
          <p:spPr>
            <a:xfrm flipV="1">
              <a:off x="1081530" y="3950063"/>
              <a:ext cx="594992" cy="474241"/>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42" name="TextBox 141"/>
            <p:cNvSpPr txBox="1"/>
            <p:nvPr/>
          </p:nvSpPr>
          <p:spPr>
            <a:xfrm>
              <a:off x="1653697" y="2449633"/>
              <a:ext cx="3820718" cy="342189"/>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Surface Runoff  Interception</a:t>
              </a:r>
              <a:endParaRPr kumimoji="0" lang="en-US" sz="1200" b="0" i="0" u="none" strike="noStrike" kern="0" cap="none" spc="0" normalizeH="0" baseline="0" noProof="0" dirty="0">
                <a:ln>
                  <a:noFill/>
                </a:ln>
                <a:solidFill>
                  <a:sysClr val="windowText" lastClr="000000"/>
                </a:solidFill>
                <a:effectLst/>
                <a:uLnTx/>
                <a:uFillTx/>
              </a:endParaRPr>
            </a:p>
          </p:txBody>
        </p:sp>
        <p:sp>
          <p:nvSpPr>
            <p:cNvPr id="143" name="TextBox 142"/>
            <p:cNvSpPr txBox="1"/>
            <p:nvPr/>
          </p:nvSpPr>
          <p:spPr>
            <a:xfrm>
              <a:off x="2353988" y="849826"/>
              <a:ext cx="4171039" cy="4358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Direct Rainfall Interception</a:t>
              </a:r>
              <a:endParaRPr kumimoji="0" lang="en-US" sz="12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xmlns="" val="34420982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895</TotalTime>
  <Words>233</Words>
  <Application>Microsoft Office PowerPoint</Application>
  <PresentationFormat>On-screen Show (4:3)</PresentationFormat>
  <Paragraphs>90</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Stormwater outfall watershed delineation, land cover characteristics, and recommended priorities for monitoring and mitigation in the City of Pacific Grove, California  </vt:lpstr>
      <vt:lpstr>Field Methods</vt:lpstr>
      <vt:lpstr>Delineation Methods</vt:lpstr>
      <vt:lpstr>Watershed Boundaries</vt:lpstr>
      <vt:lpstr>Land Use</vt:lpstr>
      <vt:lpstr>Watershed  Characteristics</vt:lpstr>
      <vt:lpstr>Potential Mitigation</vt:lpstr>
      <vt:lpstr>Potential Mitigation</vt:lpstr>
      <vt:lpstr>Potential Mitigation</vt:lpstr>
      <vt:lpstr>Next steps </vt:lpstr>
      <vt:lpstr>Conclusions/ Questions?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CSUMB</dc:creator>
  <cp:lastModifiedBy>Fred Watson</cp:lastModifiedBy>
  <cp:revision>50</cp:revision>
  <dcterms:created xsi:type="dcterms:W3CDTF">2011-09-18T03:29:14Z</dcterms:created>
  <dcterms:modified xsi:type="dcterms:W3CDTF">2011-09-21T12:52:21Z</dcterms:modified>
</cp:coreProperties>
</file>